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93455" r:id="rId4"/>
  </p:sldMasterIdLst>
  <p:notesMasterIdLst>
    <p:notesMasterId r:id="rId38"/>
  </p:notesMasterIdLst>
  <p:handoutMasterIdLst>
    <p:handoutMasterId r:id="rId39"/>
  </p:handoutMasterIdLst>
  <p:sldIdLst>
    <p:sldId id="854" r:id="rId5"/>
    <p:sldId id="1030" r:id="rId6"/>
    <p:sldId id="1031" r:id="rId7"/>
    <p:sldId id="1212" r:id="rId8"/>
    <p:sldId id="1213" r:id="rId9"/>
    <p:sldId id="678" r:id="rId10"/>
    <p:sldId id="587" r:id="rId11"/>
    <p:sldId id="590" r:id="rId12"/>
    <p:sldId id="1253" r:id="rId13"/>
    <p:sldId id="591" r:id="rId14"/>
    <p:sldId id="1252" r:id="rId15"/>
    <p:sldId id="1244" r:id="rId16"/>
    <p:sldId id="1243" r:id="rId17"/>
    <p:sldId id="1246" r:id="rId18"/>
    <p:sldId id="798" r:id="rId19"/>
    <p:sldId id="799" r:id="rId20"/>
    <p:sldId id="800" r:id="rId21"/>
    <p:sldId id="801" r:id="rId22"/>
    <p:sldId id="802" r:id="rId23"/>
    <p:sldId id="641" r:id="rId24"/>
    <p:sldId id="642" r:id="rId25"/>
    <p:sldId id="639" r:id="rId26"/>
    <p:sldId id="640" r:id="rId27"/>
    <p:sldId id="635" r:id="rId28"/>
    <p:sldId id="661" r:id="rId29"/>
    <p:sldId id="807" r:id="rId30"/>
    <p:sldId id="1254" r:id="rId31"/>
    <p:sldId id="690" r:id="rId32"/>
    <p:sldId id="691" r:id="rId33"/>
    <p:sldId id="1255" r:id="rId34"/>
    <p:sldId id="1256" r:id="rId35"/>
    <p:sldId id="1257" r:id="rId36"/>
    <p:sldId id="1258" r:id="rId37"/>
  </p:sldIdLst>
  <p:sldSz cx="9144000" cy="5143500" type="screen16x9"/>
  <p:notesSz cx="6858000" cy="9144000"/>
  <p:defaultTextStyle>
    <a:defPPr>
      <a:defRPr lang="en-US"/>
    </a:defPPr>
    <a:lvl1pPr algn="l" defTabSz="457200" rtl="0" fontAlgn="base">
      <a:spcBef>
        <a:spcPct val="0"/>
      </a:spcBef>
      <a:spcAft>
        <a:spcPct val="0"/>
      </a:spcAft>
      <a:defRPr kern="1200">
        <a:solidFill>
          <a:schemeClr val="tx1"/>
        </a:solidFill>
        <a:latin typeface="Calibri" charset="0"/>
        <a:ea typeface="ＭＳ Ｐゴシック" charset="-128"/>
        <a:cs typeface="+mn-cs"/>
      </a:defRPr>
    </a:lvl1pPr>
    <a:lvl2pPr marL="457200" algn="l" defTabSz="457200" rtl="0" fontAlgn="base">
      <a:spcBef>
        <a:spcPct val="0"/>
      </a:spcBef>
      <a:spcAft>
        <a:spcPct val="0"/>
      </a:spcAft>
      <a:defRPr kern="1200">
        <a:solidFill>
          <a:schemeClr val="tx1"/>
        </a:solidFill>
        <a:latin typeface="Calibri" charset="0"/>
        <a:ea typeface="ＭＳ Ｐゴシック" charset="-128"/>
        <a:cs typeface="+mn-cs"/>
      </a:defRPr>
    </a:lvl2pPr>
    <a:lvl3pPr marL="914400" algn="l" defTabSz="457200" rtl="0" fontAlgn="base">
      <a:spcBef>
        <a:spcPct val="0"/>
      </a:spcBef>
      <a:spcAft>
        <a:spcPct val="0"/>
      </a:spcAft>
      <a:defRPr kern="1200">
        <a:solidFill>
          <a:schemeClr val="tx1"/>
        </a:solidFill>
        <a:latin typeface="Calibri" charset="0"/>
        <a:ea typeface="ＭＳ Ｐゴシック" charset="-128"/>
        <a:cs typeface="+mn-cs"/>
      </a:defRPr>
    </a:lvl3pPr>
    <a:lvl4pPr marL="1371600" algn="l" defTabSz="457200" rtl="0" fontAlgn="base">
      <a:spcBef>
        <a:spcPct val="0"/>
      </a:spcBef>
      <a:spcAft>
        <a:spcPct val="0"/>
      </a:spcAft>
      <a:defRPr kern="1200">
        <a:solidFill>
          <a:schemeClr val="tx1"/>
        </a:solidFill>
        <a:latin typeface="Calibri" charset="0"/>
        <a:ea typeface="ＭＳ Ｐゴシック" charset="-128"/>
        <a:cs typeface="+mn-cs"/>
      </a:defRPr>
    </a:lvl4pPr>
    <a:lvl5pPr marL="1828800" algn="l" defTabSz="457200" rtl="0" fontAlgn="base">
      <a:spcBef>
        <a:spcPct val="0"/>
      </a:spcBef>
      <a:spcAft>
        <a:spcPct val="0"/>
      </a:spcAft>
      <a:defRPr kern="1200">
        <a:solidFill>
          <a:schemeClr val="tx1"/>
        </a:solidFill>
        <a:latin typeface="Calibri" charset="0"/>
        <a:ea typeface="ＭＳ Ｐゴシック" charset="-128"/>
        <a:cs typeface="+mn-cs"/>
      </a:defRPr>
    </a:lvl5pPr>
    <a:lvl6pPr marL="2286000" algn="l" defTabSz="914400" rtl="0" eaLnBrk="1" latinLnBrk="0" hangingPunct="1">
      <a:defRPr kern="1200">
        <a:solidFill>
          <a:schemeClr val="tx1"/>
        </a:solidFill>
        <a:latin typeface="Calibri" charset="0"/>
        <a:ea typeface="ＭＳ Ｐゴシック" charset="-128"/>
        <a:cs typeface="+mn-cs"/>
      </a:defRPr>
    </a:lvl6pPr>
    <a:lvl7pPr marL="2743200" algn="l" defTabSz="914400" rtl="0" eaLnBrk="1" latinLnBrk="0" hangingPunct="1">
      <a:defRPr kern="1200">
        <a:solidFill>
          <a:schemeClr val="tx1"/>
        </a:solidFill>
        <a:latin typeface="Calibri" charset="0"/>
        <a:ea typeface="ＭＳ Ｐゴシック" charset="-128"/>
        <a:cs typeface="+mn-cs"/>
      </a:defRPr>
    </a:lvl7pPr>
    <a:lvl8pPr marL="3200400" algn="l" defTabSz="914400" rtl="0" eaLnBrk="1" latinLnBrk="0" hangingPunct="1">
      <a:defRPr kern="1200">
        <a:solidFill>
          <a:schemeClr val="tx1"/>
        </a:solidFill>
        <a:latin typeface="Calibri" charset="0"/>
        <a:ea typeface="ＭＳ Ｐゴシック" charset="-128"/>
        <a:cs typeface="+mn-cs"/>
      </a:defRPr>
    </a:lvl8pPr>
    <a:lvl9pPr marL="3657600" algn="l" defTabSz="914400" rtl="0" eaLnBrk="1" latinLnBrk="0" hangingPunct="1">
      <a:defRPr kern="1200">
        <a:solidFill>
          <a:schemeClr val="tx1"/>
        </a:solidFill>
        <a:latin typeface="Calibri" charset="0"/>
        <a:ea typeface="ＭＳ Ｐゴシック" charset="-128"/>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A2C64"/>
    <a:srgbClr val="32AA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266"/>
    <p:restoredTop sz="96327"/>
  </p:normalViewPr>
  <p:slideViewPr>
    <p:cSldViewPr snapToObjects="1">
      <p:cViewPr varScale="1">
        <p:scale>
          <a:sx n="164" d="100"/>
          <a:sy n="164" d="100"/>
        </p:scale>
        <p:origin x="1320" y="176"/>
      </p:cViewPr>
      <p:guideLst>
        <p:guide orient="horz" pos="1620"/>
        <p:guide pos="2880"/>
      </p:guideLst>
    </p:cSldViewPr>
  </p:slideViewPr>
  <p:outlineViewPr>
    <p:cViewPr>
      <p:scale>
        <a:sx n="33" d="100"/>
        <a:sy n="33" d="100"/>
      </p:scale>
      <p:origin x="0" y="-26648"/>
    </p:cViewPr>
  </p:outlineViewPr>
  <p:notesTextViewPr>
    <p:cViewPr>
      <p:scale>
        <a:sx n="100" d="100"/>
        <a:sy n="100" d="100"/>
      </p:scale>
      <p:origin x="0" y="0"/>
    </p:cViewPr>
  </p:notesTextViewPr>
  <p:sorterViewPr>
    <p:cViewPr>
      <p:scale>
        <a:sx n="1" d="1"/>
        <a:sy n="1" d="1"/>
      </p:scale>
      <p:origin x="0" y="0"/>
    </p:cViewPr>
  </p:sorterViewPr>
  <p:notesViewPr>
    <p:cSldViewPr snapToObjects="1">
      <p:cViewPr varScale="1">
        <p:scale>
          <a:sx n="107" d="100"/>
          <a:sy n="107" d="100"/>
        </p:scale>
        <p:origin x="3648" y="1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handoutMaster" Target="handoutMasters/handoutMaster1.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5D284DB-1188-445E-B9CC-3955A1A2C374}" type="doc">
      <dgm:prSet loTypeId="urn:microsoft.com/office/officeart/2005/8/layout/matrix1" loCatId="matrix" qsTypeId="urn:microsoft.com/office/officeart/2005/8/quickstyle/simple1" qsCatId="simple" csTypeId="urn:microsoft.com/office/officeart/2005/8/colors/colorful2" csCatId="colorful" phldr="1"/>
      <dgm:spPr/>
      <dgm:t>
        <a:bodyPr/>
        <a:lstStyle/>
        <a:p>
          <a:endParaRPr lang="en-US"/>
        </a:p>
      </dgm:t>
    </dgm:pt>
    <dgm:pt modelId="{FA326046-A079-4E9E-8D9B-8EE0AFBCCF56}">
      <dgm:prSet phldrT="[Text]" custT="1"/>
      <dgm:spPr/>
      <dgm:t>
        <a:bodyPr/>
        <a:lstStyle/>
        <a:p>
          <a:r>
            <a:rPr lang="en-US" sz="5800" dirty="0">
              <a:solidFill>
                <a:srgbClr val="FF0000"/>
              </a:solidFill>
              <a:effectLst>
                <a:outerShdw blurRad="38100" dist="38100" dir="2700000" algn="tl">
                  <a:srgbClr val="000000">
                    <a:alpha val="43137"/>
                  </a:srgbClr>
                </a:outerShdw>
              </a:effectLst>
              <a:latin typeface="Stencil" pitchFamily="82" charset="0"/>
            </a:rPr>
            <a:t>A</a:t>
          </a:r>
          <a:r>
            <a:rPr lang="en-US" sz="5800" b="0" dirty="0">
              <a:solidFill>
                <a:srgbClr val="00B050"/>
              </a:solidFill>
              <a:effectLst>
                <a:outerShdw blurRad="38100" dist="38100" dir="2700000" algn="tl">
                  <a:srgbClr val="000000">
                    <a:alpha val="43137"/>
                  </a:srgbClr>
                </a:outerShdw>
              </a:effectLst>
              <a:latin typeface="Stencil" pitchFamily="82" charset="0"/>
            </a:rPr>
            <a:t>C</a:t>
          </a:r>
          <a:r>
            <a:rPr lang="en-US" sz="5800" dirty="0">
              <a:solidFill>
                <a:srgbClr val="7030A0"/>
              </a:solidFill>
              <a:effectLst>
                <a:outerShdw blurRad="38100" dist="38100" dir="2700000" algn="tl">
                  <a:srgbClr val="000000">
                    <a:alpha val="43137"/>
                  </a:srgbClr>
                </a:outerShdw>
              </a:effectLst>
              <a:latin typeface="Stencil" pitchFamily="82" charset="0"/>
            </a:rPr>
            <a:t>I</a:t>
          </a:r>
          <a:r>
            <a:rPr lang="en-US" sz="5800" dirty="0">
              <a:solidFill>
                <a:srgbClr val="0070C0"/>
              </a:solidFill>
              <a:effectLst>
                <a:outerShdw blurRad="38100" dist="38100" dir="2700000" algn="tl">
                  <a:srgbClr val="000000">
                    <a:alpha val="43137"/>
                  </a:srgbClr>
                </a:outerShdw>
              </a:effectLst>
              <a:latin typeface="Stencil" pitchFamily="82" charset="0"/>
            </a:rPr>
            <a:t>D</a:t>
          </a:r>
        </a:p>
      </dgm:t>
    </dgm:pt>
    <dgm:pt modelId="{F160C0CB-3555-4D8D-A2B6-8B0DA94805EE}" type="parTrans" cxnId="{7C9031FD-DEA7-4F88-8F83-EAA356B96FF1}">
      <dgm:prSet/>
      <dgm:spPr/>
      <dgm:t>
        <a:bodyPr/>
        <a:lstStyle/>
        <a:p>
          <a:endParaRPr lang="en-US"/>
        </a:p>
      </dgm:t>
    </dgm:pt>
    <dgm:pt modelId="{8615DC64-65CD-43C2-A226-A6533E99B566}" type="sibTrans" cxnId="{7C9031FD-DEA7-4F88-8F83-EAA356B96FF1}">
      <dgm:prSet/>
      <dgm:spPr/>
      <dgm:t>
        <a:bodyPr/>
        <a:lstStyle/>
        <a:p>
          <a:endParaRPr lang="en-US"/>
        </a:p>
      </dgm:t>
    </dgm:pt>
    <dgm:pt modelId="{B9B6B5E3-6E8E-4DB7-AFC3-3C9813EB2F51}">
      <dgm:prSet phldrT="[Text]" custT="1"/>
      <dgm:spPr>
        <a:solidFill>
          <a:srgbClr val="FF0000"/>
        </a:solidFill>
      </dgm:spPr>
      <dgm:t>
        <a:bodyPr/>
        <a:lstStyle/>
        <a:p>
          <a:r>
            <a:rPr lang="en-US" sz="1800" b="1" u="sng" dirty="0">
              <a:solidFill>
                <a:srgbClr val="FFFF00"/>
              </a:solidFill>
              <a:effectLst>
                <a:outerShdw blurRad="38100" dist="38100" dir="2700000" algn="tl">
                  <a:srgbClr val="000000">
                    <a:alpha val="43137"/>
                  </a:srgbClr>
                </a:outerShdw>
              </a:effectLst>
            </a:rPr>
            <a:t>Atomic</a:t>
          </a:r>
        </a:p>
        <a:p>
          <a:r>
            <a:rPr lang="en-US" sz="1600" dirty="0">
              <a:solidFill>
                <a:srgbClr val="FFFF00"/>
              </a:solidFill>
            </a:rPr>
            <a:t>“ALL OR NOTHING”</a:t>
          </a:r>
        </a:p>
        <a:p>
          <a:r>
            <a:rPr lang="en-US" sz="1600" dirty="0">
              <a:solidFill>
                <a:srgbClr val="FFFF00"/>
              </a:solidFill>
            </a:rPr>
            <a:t>Transaction cannot be subdivided</a:t>
          </a:r>
        </a:p>
      </dgm:t>
    </dgm:pt>
    <dgm:pt modelId="{E95E2B9D-13EB-4FB2-850F-07573226C421}" type="parTrans" cxnId="{9683C4C8-AF63-47DC-B443-A90632586233}">
      <dgm:prSet/>
      <dgm:spPr/>
      <dgm:t>
        <a:bodyPr/>
        <a:lstStyle/>
        <a:p>
          <a:endParaRPr lang="en-US"/>
        </a:p>
      </dgm:t>
    </dgm:pt>
    <dgm:pt modelId="{0B5FA5EC-517C-47A3-A722-A3D379317843}" type="sibTrans" cxnId="{9683C4C8-AF63-47DC-B443-A90632586233}">
      <dgm:prSet/>
      <dgm:spPr/>
      <dgm:t>
        <a:bodyPr/>
        <a:lstStyle/>
        <a:p>
          <a:endParaRPr lang="en-US"/>
        </a:p>
      </dgm:t>
    </dgm:pt>
    <dgm:pt modelId="{EADC91E7-D4FD-47CD-95EA-4D557BBB1FB6}">
      <dgm:prSet phldrT="[Text]" custT="1"/>
      <dgm:spPr>
        <a:solidFill>
          <a:srgbClr val="00B050"/>
        </a:solidFill>
      </dgm:spPr>
      <dgm:t>
        <a:bodyPr/>
        <a:lstStyle/>
        <a:p>
          <a:r>
            <a:rPr lang="en-US" sz="1800" b="1" u="sng" dirty="0">
              <a:solidFill>
                <a:srgbClr val="FFFF00"/>
              </a:solidFill>
              <a:effectLst>
                <a:outerShdw blurRad="38100" dist="38100" dir="2700000" algn="tl">
                  <a:srgbClr val="000000">
                    <a:alpha val="43137"/>
                  </a:srgbClr>
                </a:outerShdw>
              </a:effectLst>
            </a:rPr>
            <a:t>Consistent</a:t>
          </a:r>
        </a:p>
        <a:p>
          <a:r>
            <a:rPr lang="en-US" sz="1600" b="0" u="none" dirty="0">
              <a:solidFill>
                <a:srgbClr val="FFFF00"/>
              </a:solidFill>
              <a:effectLst>
                <a:outerShdw blurRad="38100" dist="38100" dir="2700000" algn="tl">
                  <a:srgbClr val="000000">
                    <a:alpha val="43137"/>
                  </a:srgbClr>
                </a:outerShdw>
              </a:effectLst>
            </a:rPr>
            <a:t>Transaction </a:t>
          </a:r>
          <a:r>
            <a:rPr lang="en-US" sz="1600" b="0" u="none" dirty="0">
              <a:solidFill>
                <a:srgbClr val="FFFF00"/>
              </a:solidFill>
              <a:effectLst>
                <a:outerShdw blurRad="38100" dist="38100" dir="2700000" algn="tl">
                  <a:srgbClr val="000000">
                    <a:alpha val="43137"/>
                  </a:srgbClr>
                </a:outerShdw>
              </a:effectLst>
              <a:sym typeface="Wingdings" pitchFamily="2" charset="2"/>
            </a:rPr>
            <a:t></a:t>
          </a:r>
          <a:r>
            <a:rPr lang="en-US" sz="1600" b="0" u="none" dirty="0">
              <a:solidFill>
                <a:srgbClr val="FFFF00"/>
              </a:solidFill>
              <a:effectLst>
                <a:outerShdw blurRad="38100" dist="38100" dir="2700000" algn="tl">
                  <a:srgbClr val="000000">
                    <a:alpha val="43137"/>
                  </a:srgbClr>
                </a:outerShdw>
              </a:effectLst>
            </a:rPr>
            <a:t> transforms database from one consistent state to another consistent state</a:t>
          </a:r>
          <a:endParaRPr lang="en-US" sz="1600" b="0" u="none" dirty="0">
            <a:solidFill>
              <a:srgbClr val="FFFF00"/>
            </a:solidFill>
            <a:effectLst/>
          </a:endParaRPr>
        </a:p>
      </dgm:t>
    </dgm:pt>
    <dgm:pt modelId="{59A25075-E063-43F4-8DB7-13E911FA5161}" type="parTrans" cxnId="{81F68A99-6BCF-4D03-89CD-BDA00E518CA6}">
      <dgm:prSet/>
      <dgm:spPr/>
      <dgm:t>
        <a:bodyPr/>
        <a:lstStyle/>
        <a:p>
          <a:endParaRPr lang="en-US"/>
        </a:p>
      </dgm:t>
    </dgm:pt>
    <dgm:pt modelId="{6BE7B158-F700-4784-B674-FD59457A375C}" type="sibTrans" cxnId="{81F68A99-6BCF-4D03-89CD-BDA00E518CA6}">
      <dgm:prSet/>
      <dgm:spPr/>
      <dgm:t>
        <a:bodyPr/>
        <a:lstStyle/>
        <a:p>
          <a:endParaRPr lang="en-US"/>
        </a:p>
      </dgm:t>
    </dgm:pt>
    <dgm:pt modelId="{FD035841-D404-4395-AB5C-54AECBA1CEC1}">
      <dgm:prSet phldrT="[Text]" custT="1"/>
      <dgm:spPr>
        <a:solidFill>
          <a:srgbClr val="7030A0"/>
        </a:solidFill>
      </dgm:spPr>
      <dgm:t>
        <a:bodyPr tIns="0" anchor="t" anchorCtr="0"/>
        <a:lstStyle/>
        <a:p>
          <a:r>
            <a:rPr lang="en-US" sz="1800" b="1" u="sng" dirty="0">
              <a:solidFill>
                <a:srgbClr val="FFFF00"/>
              </a:solidFill>
              <a:effectLst>
                <a:outerShdw blurRad="38100" dist="38100" dir="2700000" algn="tl">
                  <a:srgbClr val="000000">
                    <a:alpha val="43137"/>
                  </a:srgbClr>
                </a:outerShdw>
              </a:effectLst>
            </a:rPr>
            <a:t>Isolated</a:t>
          </a:r>
        </a:p>
        <a:p>
          <a:r>
            <a:rPr lang="en-US" sz="1600" dirty="0">
              <a:solidFill>
                <a:srgbClr val="FFFF00"/>
              </a:solidFill>
            </a:rPr>
            <a:t>Transactions execute independently of one another</a:t>
          </a:r>
        </a:p>
        <a:p>
          <a:r>
            <a:rPr lang="en-US" sz="1600" dirty="0">
              <a:solidFill>
                <a:srgbClr val="FFFF00"/>
              </a:solidFill>
            </a:rPr>
            <a:t>Database changes not revealed to users until after transaction has completed</a:t>
          </a:r>
        </a:p>
      </dgm:t>
    </dgm:pt>
    <dgm:pt modelId="{075A0EFD-B5F0-4F1D-B55D-6EA3A94838A5}" type="parTrans" cxnId="{246E3393-C62A-4580-A259-A7375B73F340}">
      <dgm:prSet/>
      <dgm:spPr/>
      <dgm:t>
        <a:bodyPr/>
        <a:lstStyle/>
        <a:p>
          <a:endParaRPr lang="en-US"/>
        </a:p>
      </dgm:t>
    </dgm:pt>
    <dgm:pt modelId="{B65B16A4-1AE5-44AE-9D7C-10B734D349E3}" type="sibTrans" cxnId="{246E3393-C62A-4580-A259-A7375B73F340}">
      <dgm:prSet/>
      <dgm:spPr/>
      <dgm:t>
        <a:bodyPr/>
        <a:lstStyle/>
        <a:p>
          <a:endParaRPr lang="en-US"/>
        </a:p>
      </dgm:t>
    </dgm:pt>
    <dgm:pt modelId="{8DAA6F9C-960A-4009-806B-7C6696735B0D}">
      <dgm:prSet phldrT="[Text]" custT="1"/>
      <dgm:spPr>
        <a:solidFill>
          <a:srgbClr val="0070C0"/>
        </a:solidFill>
      </dgm:spPr>
      <dgm:t>
        <a:bodyPr tIns="0"/>
        <a:lstStyle/>
        <a:p>
          <a:r>
            <a:rPr lang="en-US" sz="1800" b="1" u="sng" dirty="0">
              <a:solidFill>
                <a:srgbClr val="FFFF00"/>
              </a:solidFill>
              <a:effectLst>
                <a:outerShdw blurRad="38100" dist="38100" dir="2700000" algn="tl">
                  <a:srgbClr val="000000">
                    <a:alpha val="43137"/>
                  </a:srgbClr>
                </a:outerShdw>
              </a:effectLst>
            </a:rPr>
            <a:t>Durable</a:t>
          </a:r>
          <a:endParaRPr lang="en-US" sz="2000" b="1" u="sng" dirty="0">
            <a:solidFill>
              <a:srgbClr val="FFFF00"/>
            </a:solidFill>
            <a:effectLst>
              <a:outerShdw blurRad="38100" dist="38100" dir="2700000" algn="tl">
                <a:srgbClr val="000000">
                  <a:alpha val="43137"/>
                </a:srgbClr>
              </a:outerShdw>
            </a:effectLst>
          </a:endParaRPr>
        </a:p>
        <a:p>
          <a:r>
            <a:rPr lang="en-US" sz="1600" dirty="0">
              <a:solidFill>
                <a:srgbClr val="FFFF00"/>
              </a:solidFill>
            </a:rPr>
            <a:t>Database changes are permanent</a:t>
          </a:r>
        </a:p>
        <a:p>
          <a:r>
            <a:rPr lang="en-US" sz="1600" dirty="0">
              <a:solidFill>
                <a:srgbClr val="FFFF00"/>
              </a:solidFill>
            </a:rPr>
            <a:t>The permanence of the database’s consistent state</a:t>
          </a:r>
        </a:p>
        <a:p>
          <a:endParaRPr lang="en-US" sz="1600" dirty="0">
            <a:solidFill>
              <a:srgbClr val="FFFF00"/>
            </a:solidFill>
          </a:endParaRPr>
        </a:p>
      </dgm:t>
    </dgm:pt>
    <dgm:pt modelId="{1BE2E078-8EA4-45A0-85C8-189EDE0F4BEB}" type="parTrans" cxnId="{9A295E59-E79D-4963-8DC9-DEB4E2910E53}">
      <dgm:prSet/>
      <dgm:spPr/>
      <dgm:t>
        <a:bodyPr/>
        <a:lstStyle/>
        <a:p>
          <a:endParaRPr lang="en-US"/>
        </a:p>
      </dgm:t>
    </dgm:pt>
    <dgm:pt modelId="{98295FB5-56AB-4D60-A694-0D8ED9EDCAD9}" type="sibTrans" cxnId="{9A295E59-E79D-4963-8DC9-DEB4E2910E53}">
      <dgm:prSet/>
      <dgm:spPr/>
      <dgm:t>
        <a:bodyPr/>
        <a:lstStyle/>
        <a:p>
          <a:endParaRPr lang="en-US"/>
        </a:p>
      </dgm:t>
    </dgm:pt>
    <dgm:pt modelId="{F0403D95-BC45-4956-BC18-27D647BF41C2}" type="pres">
      <dgm:prSet presAssocID="{E5D284DB-1188-445E-B9CC-3955A1A2C374}" presName="diagram" presStyleCnt="0">
        <dgm:presLayoutVars>
          <dgm:chMax val="1"/>
          <dgm:dir/>
          <dgm:animLvl val="ctr"/>
          <dgm:resizeHandles val="exact"/>
        </dgm:presLayoutVars>
      </dgm:prSet>
      <dgm:spPr/>
    </dgm:pt>
    <dgm:pt modelId="{0B60AF6D-AD5D-458D-81B3-BFF07ABA0EB0}" type="pres">
      <dgm:prSet presAssocID="{E5D284DB-1188-445E-B9CC-3955A1A2C374}" presName="matrix" presStyleCnt="0"/>
      <dgm:spPr/>
    </dgm:pt>
    <dgm:pt modelId="{E69E789C-953E-4853-B998-A9B4D8654F95}" type="pres">
      <dgm:prSet presAssocID="{E5D284DB-1188-445E-B9CC-3955A1A2C374}" presName="tile1" presStyleLbl="node1" presStyleIdx="0" presStyleCnt="4" custLinFactNeighborY="1404"/>
      <dgm:spPr/>
    </dgm:pt>
    <dgm:pt modelId="{CE76B5BA-3B15-420A-B90A-F4B26149BA9C}" type="pres">
      <dgm:prSet presAssocID="{E5D284DB-1188-445E-B9CC-3955A1A2C374}" presName="tile1text" presStyleLbl="node1" presStyleIdx="0" presStyleCnt="4">
        <dgm:presLayoutVars>
          <dgm:chMax val="0"/>
          <dgm:chPref val="0"/>
          <dgm:bulletEnabled val="1"/>
        </dgm:presLayoutVars>
      </dgm:prSet>
      <dgm:spPr/>
    </dgm:pt>
    <dgm:pt modelId="{389DEFA3-0057-4CDD-B920-F8B856A0B58E}" type="pres">
      <dgm:prSet presAssocID="{E5D284DB-1188-445E-B9CC-3955A1A2C374}" presName="tile2" presStyleLbl="node1" presStyleIdx="1" presStyleCnt="4" custLinFactNeighborX="246" custLinFactNeighborY="252"/>
      <dgm:spPr/>
    </dgm:pt>
    <dgm:pt modelId="{59F73507-4A7B-4956-B52B-F427A4035565}" type="pres">
      <dgm:prSet presAssocID="{E5D284DB-1188-445E-B9CC-3955A1A2C374}" presName="tile2text" presStyleLbl="node1" presStyleIdx="1" presStyleCnt="4">
        <dgm:presLayoutVars>
          <dgm:chMax val="0"/>
          <dgm:chPref val="0"/>
          <dgm:bulletEnabled val="1"/>
        </dgm:presLayoutVars>
      </dgm:prSet>
      <dgm:spPr/>
    </dgm:pt>
    <dgm:pt modelId="{9B3D7512-B6EB-4254-A66D-C67AEF0ADFD6}" type="pres">
      <dgm:prSet presAssocID="{E5D284DB-1188-445E-B9CC-3955A1A2C374}" presName="tile3" presStyleLbl="node1" presStyleIdx="2" presStyleCnt="4"/>
      <dgm:spPr/>
    </dgm:pt>
    <dgm:pt modelId="{389B1E57-677D-4C74-956F-660138791D64}" type="pres">
      <dgm:prSet presAssocID="{E5D284DB-1188-445E-B9CC-3955A1A2C374}" presName="tile3text" presStyleLbl="node1" presStyleIdx="2" presStyleCnt="4">
        <dgm:presLayoutVars>
          <dgm:chMax val="0"/>
          <dgm:chPref val="0"/>
          <dgm:bulletEnabled val="1"/>
        </dgm:presLayoutVars>
      </dgm:prSet>
      <dgm:spPr/>
    </dgm:pt>
    <dgm:pt modelId="{8858B195-B12E-4ECF-8DAC-BB45B1A4A274}" type="pres">
      <dgm:prSet presAssocID="{E5D284DB-1188-445E-B9CC-3955A1A2C374}" presName="tile4" presStyleLbl="node1" presStyleIdx="3" presStyleCnt="4"/>
      <dgm:spPr/>
    </dgm:pt>
    <dgm:pt modelId="{2DCCA26A-4781-439B-A261-E29FD6A77668}" type="pres">
      <dgm:prSet presAssocID="{E5D284DB-1188-445E-B9CC-3955A1A2C374}" presName="tile4text" presStyleLbl="node1" presStyleIdx="3" presStyleCnt="4">
        <dgm:presLayoutVars>
          <dgm:chMax val="0"/>
          <dgm:chPref val="0"/>
          <dgm:bulletEnabled val="1"/>
        </dgm:presLayoutVars>
      </dgm:prSet>
      <dgm:spPr/>
    </dgm:pt>
    <dgm:pt modelId="{477A6B2A-7CF9-4305-9B89-2DE9C63F0A29}" type="pres">
      <dgm:prSet presAssocID="{E5D284DB-1188-445E-B9CC-3955A1A2C374}" presName="centerTile" presStyleLbl="fgShp" presStyleIdx="0" presStyleCnt="1" custLinFactNeighborX="-446" custLinFactNeighborY="-5619">
        <dgm:presLayoutVars>
          <dgm:chMax val="0"/>
          <dgm:chPref val="0"/>
        </dgm:presLayoutVars>
      </dgm:prSet>
      <dgm:spPr/>
    </dgm:pt>
  </dgm:ptLst>
  <dgm:cxnLst>
    <dgm:cxn modelId="{90EE2818-3B2C-1248-840A-3475EABCE92D}" type="presOf" srcId="{B9B6B5E3-6E8E-4DB7-AFC3-3C9813EB2F51}" destId="{CE76B5BA-3B15-420A-B90A-F4B26149BA9C}" srcOrd="1" destOrd="0" presId="urn:microsoft.com/office/officeart/2005/8/layout/matrix1"/>
    <dgm:cxn modelId="{9A295E59-E79D-4963-8DC9-DEB4E2910E53}" srcId="{FA326046-A079-4E9E-8D9B-8EE0AFBCCF56}" destId="{8DAA6F9C-960A-4009-806B-7C6696735B0D}" srcOrd="3" destOrd="0" parTransId="{1BE2E078-8EA4-45A0-85C8-189EDE0F4BEB}" sibTransId="{98295FB5-56AB-4D60-A694-0D8ED9EDCAD9}"/>
    <dgm:cxn modelId="{1CA0EE8A-E187-6C43-9C34-3131DDBA6FB2}" type="presOf" srcId="{FD035841-D404-4395-AB5C-54AECBA1CEC1}" destId="{9B3D7512-B6EB-4254-A66D-C67AEF0ADFD6}" srcOrd="0" destOrd="0" presId="urn:microsoft.com/office/officeart/2005/8/layout/matrix1"/>
    <dgm:cxn modelId="{C13E6192-C43A-DC44-9E8F-BCF08A74C5D1}" type="presOf" srcId="{E5D284DB-1188-445E-B9CC-3955A1A2C374}" destId="{F0403D95-BC45-4956-BC18-27D647BF41C2}" srcOrd="0" destOrd="0" presId="urn:microsoft.com/office/officeart/2005/8/layout/matrix1"/>
    <dgm:cxn modelId="{246E3393-C62A-4580-A259-A7375B73F340}" srcId="{FA326046-A079-4E9E-8D9B-8EE0AFBCCF56}" destId="{FD035841-D404-4395-AB5C-54AECBA1CEC1}" srcOrd="2" destOrd="0" parTransId="{075A0EFD-B5F0-4F1D-B55D-6EA3A94838A5}" sibTransId="{B65B16A4-1AE5-44AE-9D7C-10B734D349E3}"/>
    <dgm:cxn modelId="{81F68A99-6BCF-4D03-89CD-BDA00E518CA6}" srcId="{FA326046-A079-4E9E-8D9B-8EE0AFBCCF56}" destId="{EADC91E7-D4FD-47CD-95EA-4D557BBB1FB6}" srcOrd="1" destOrd="0" parTransId="{59A25075-E063-43F4-8DB7-13E911FA5161}" sibTransId="{6BE7B158-F700-4784-B674-FD59457A375C}"/>
    <dgm:cxn modelId="{CF047AA0-A562-1D41-8A39-48A8A8D327F7}" type="presOf" srcId="{8DAA6F9C-960A-4009-806B-7C6696735B0D}" destId="{8858B195-B12E-4ECF-8DAC-BB45B1A4A274}" srcOrd="0" destOrd="0" presId="urn:microsoft.com/office/officeart/2005/8/layout/matrix1"/>
    <dgm:cxn modelId="{EFB60AA2-96BE-CA48-98C4-82FCF19BA319}" type="presOf" srcId="{FA326046-A079-4E9E-8D9B-8EE0AFBCCF56}" destId="{477A6B2A-7CF9-4305-9B89-2DE9C63F0A29}" srcOrd="0" destOrd="0" presId="urn:microsoft.com/office/officeart/2005/8/layout/matrix1"/>
    <dgm:cxn modelId="{190A24AF-9C71-BB4E-9B0B-8D4AF9E14947}" type="presOf" srcId="{EADC91E7-D4FD-47CD-95EA-4D557BBB1FB6}" destId="{389DEFA3-0057-4CDD-B920-F8B856A0B58E}" srcOrd="0" destOrd="0" presId="urn:microsoft.com/office/officeart/2005/8/layout/matrix1"/>
    <dgm:cxn modelId="{4AF65EBD-1DF3-B54A-AA1A-57B653AD63C4}" type="presOf" srcId="{B9B6B5E3-6E8E-4DB7-AFC3-3C9813EB2F51}" destId="{E69E789C-953E-4853-B998-A9B4D8654F95}" srcOrd="0" destOrd="0" presId="urn:microsoft.com/office/officeart/2005/8/layout/matrix1"/>
    <dgm:cxn modelId="{9683C4C8-AF63-47DC-B443-A90632586233}" srcId="{FA326046-A079-4E9E-8D9B-8EE0AFBCCF56}" destId="{B9B6B5E3-6E8E-4DB7-AFC3-3C9813EB2F51}" srcOrd="0" destOrd="0" parTransId="{E95E2B9D-13EB-4FB2-850F-07573226C421}" sibTransId="{0B5FA5EC-517C-47A3-A722-A3D379317843}"/>
    <dgm:cxn modelId="{84C519D8-8106-9141-847C-2CF00854CA70}" type="presOf" srcId="{EADC91E7-D4FD-47CD-95EA-4D557BBB1FB6}" destId="{59F73507-4A7B-4956-B52B-F427A4035565}" srcOrd="1" destOrd="0" presId="urn:microsoft.com/office/officeart/2005/8/layout/matrix1"/>
    <dgm:cxn modelId="{0DE7E8DA-2A3D-C34D-B579-BC4D5A63AF87}" type="presOf" srcId="{FD035841-D404-4395-AB5C-54AECBA1CEC1}" destId="{389B1E57-677D-4C74-956F-660138791D64}" srcOrd="1" destOrd="0" presId="urn:microsoft.com/office/officeart/2005/8/layout/matrix1"/>
    <dgm:cxn modelId="{7BC0DFEA-240C-BA4B-B810-50C4802165D5}" type="presOf" srcId="{8DAA6F9C-960A-4009-806B-7C6696735B0D}" destId="{2DCCA26A-4781-439B-A261-E29FD6A77668}" srcOrd="1" destOrd="0" presId="urn:microsoft.com/office/officeart/2005/8/layout/matrix1"/>
    <dgm:cxn modelId="{7C9031FD-DEA7-4F88-8F83-EAA356B96FF1}" srcId="{E5D284DB-1188-445E-B9CC-3955A1A2C374}" destId="{FA326046-A079-4E9E-8D9B-8EE0AFBCCF56}" srcOrd="0" destOrd="0" parTransId="{F160C0CB-3555-4D8D-A2B6-8B0DA94805EE}" sibTransId="{8615DC64-65CD-43C2-A226-A6533E99B566}"/>
    <dgm:cxn modelId="{672B855E-E077-BA4E-B939-D79CF40A0EEF}" type="presParOf" srcId="{F0403D95-BC45-4956-BC18-27D647BF41C2}" destId="{0B60AF6D-AD5D-458D-81B3-BFF07ABA0EB0}" srcOrd="0" destOrd="0" presId="urn:microsoft.com/office/officeart/2005/8/layout/matrix1"/>
    <dgm:cxn modelId="{827FB1C4-483D-6A49-BBE9-B5BE4FDB76DE}" type="presParOf" srcId="{0B60AF6D-AD5D-458D-81B3-BFF07ABA0EB0}" destId="{E69E789C-953E-4853-B998-A9B4D8654F95}" srcOrd="0" destOrd="0" presId="urn:microsoft.com/office/officeart/2005/8/layout/matrix1"/>
    <dgm:cxn modelId="{EC359709-18AF-F241-905E-02103C34C2CA}" type="presParOf" srcId="{0B60AF6D-AD5D-458D-81B3-BFF07ABA0EB0}" destId="{CE76B5BA-3B15-420A-B90A-F4B26149BA9C}" srcOrd="1" destOrd="0" presId="urn:microsoft.com/office/officeart/2005/8/layout/matrix1"/>
    <dgm:cxn modelId="{D97222FA-E71F-B141-ACFA-30CF3216A067}" type="presParOf" srcId="{0B60AF6D-AD5D-458D-81B3-BFF07ABA0EB0}" destId="{389DEFA3-0057-4CDD-B920-F8B856A0B58E}" srcOrd="2" destOrd="0" presId="urn:microsoft.com/office/officeart/2005/8/layout/matrix1"/>
    <dgm:cxn modelId="{F5C472B3-FB95-5B4C-B39E-D0290219AFE1}" type="presParOf" srcId="{0B60AF6D-AD5D-458D-81B3-BFF07ABA0EB0}" destId="{59F73507-4A7B-4956-B52B-F427A4035565}" srcOrd="3" destOrd="0" presId="urn:microsoft.com/office/officeart/2005/8/layout/matrix1"/>
    <dgm:cxn modelId="{A8315FAA-82C0-0A4C-ABE8-B2BF203DA051}" type="presParOf" srcId="{0B60AF6D-AD5D-458D-81B3-BFF07ABA0EB0}" destId="{9B3D7512-B6EB-4254-A66D-C67AEF0ADFD6}" srcOrd="4" destOrd="0" presId="urn:microsoft.com/office/officeart/2005/8/layout/matrix1"/>
    <dgm:cxn modelId="{EFBE09B3-2B6F-4843-B238-1A7FAFD569EA}" type="presParOf" srcId="{0B60AF6D-AD5D-458D-81B3-BFF07ABA0EB0}" destId="{389B1E57-677D-4C74-956F-660138791D64}" srcOrd="5" destOrd="0" presId="urn:microsoft.com/office/officeart/2005/8/layout/matrix1"/>
    <dgm:cxn modelId="{4B03A2F1-28B6-F944-AD41-C55212BF0CC0}" type="presParOf" srcId="{0B60AF6D-AD5D-458D-81B3-BFF07ABA0EB0}" destId="{8858B195-B12E-4ECF-8DAC-BB45B1A4A274}" srcOrd="6" destOrd="0" presId="urn:microsoft.com/office/officeart/2005/8/layout/matrix1"/>
    <dgm:cxn modelId="{2559F575-3E27-7C44-8DFD-01A0B01A2E49}" type="presParOf" srcId="{0B60AF6D-AD5D-458D-81B3-BFF07ABA0EB0}" destId="{2DCCA26A-4781-439B-A261-E29FD6A77668}" srcOrd="7" destOrd="0" presId="urn:microsoft.com/office/officeart/2005/8/layout/matrix1"/>
    <dgm:cxn modelId="{ADAE1438-4933-3844-8867-2C9EC6B407B2}" type="presParOf" srcId="{F0403D95-BC45-4956-BC18-27D647BF41C2}" destId="{477A6B2A-7CF9-4305-9B89-2DE9C63F0A29}" srcOrd="1" destOrd="0" presId="urn:microsoft.com/office/officeart/2005/8/layout/matrix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9E789C-953E-4853-B998-A9B4D8654F95}">
      <dsp:nvSpPr>
        <dsp:cNvPr id="0" name=""/>
        <dsp:cNvSpPr/>
      </dsp:nvSpPr>
      <dsp:spPr>
        <a:xfrm rot="16200000">
          <a:off x="1030760" y="-1004899"/>
          <a:ext cx="1841932" cy="3903453"/>
        </a:xfrm>
        <a:prstGeom prst="round1Rect">
          <a:avLst/>
        </a:prstGeom>
        <a:solidFill>
          <a:srgbClr val="FF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b="1" u="sng" kern="1200" dirty="0">
              <a:solidFill>
                <a:srgbClr val="FFFF00"/>
              </a:solidFill>
              <a:effectLst>
                <a:outerShdw blurRad="38100" dist="38100" dir="2700000" algn="tl">
                  <a:srgbClr val="000000">
                    <a:alpha val="43137"/>
                  </a:srgbClr>
                </a:outerShdw>
              </a:effectLst>
            </a:rPr>
            <a:t>Atomic</a:t>
          </a:r>
        </a:p>
        <a:p>
          <a:pPr marL="0" lvl="0" indent="0" algn="ctr" defTabSz="800100">
            <a:lnSpc>
              <a:spcPct val="90000"/>
            </a:lnSpc>
            <a:spcBef>
              <a:spcPct val="0"/>
            </a:spcBef>
            <a:spcAft>
              <a:spcPct val="35000"/>
            </a:spcAft>
            <a:buNone/>
          </a:pPr>
          <a:r>
            <a:rPr lang="en-US" sz="1600" kern="1200" dirty="0">
              <a:solidFill>
                <a:srgbClr val="FFFF00"/>
              </a:solidFill>
            </a:rPr>
            <a:t>“ALL OR NOTHING”</a:t>
          </a:r>
        </a:p>
        <a:p>
          <a:pPr marL="0" lvl="0" indent="0" algn="ctr" defTabSz="800100">
            <a:lnSpc>
              <a:spcPct val="90000"/>
            </a:lnSpc>
            <a:spcBef>
              <a:spcPct val="0"/>
            </a:spcBef>
            <a:spcAft>
              <a:spcPct val="35000"/>
            </a:spcAft>
            <a:buNone/>
          </a:pPr>
          <a:r>
            <a:rPr lang="en-US" sz="1600" kern="1200" dirty="0">
              <a:solidFill>
                <a:srgbClr val="FFFF00"/>
              </a:solidFill>
            </a:rPr>
            <a:t>Transaction cannot be subdivided</a:t>
          </a:r>
        </a:p>
      </dsp:txBody>
      <dsp:txXfrm rot="5400000">
        <a:off x="-1" y="25861"/>
        <a:ext cx="3903453" cy="1381449"/>
      </dsp:txXfrm>
    </dsp:sp>
    <dsp:sp modelId="{389DEFA3-0057-4CDD-B920-F8B856A0B58E}">
      <dsp:nvSpPr>
        <dsp:cNvPr id="0" name=""/>
        <dsp:cNvSpPr/>
      </dsp:nvSpPr>
      <dsp:spPr>
        <a:xfrm>
          <a:off x="3903453" y="4641"/>
          <a:ext cx="3903453" cy="1841932"/>
        </a:xfrm>
        <a:prstGeom prst="round1Rect">
          <a:avLst/>
        </a:prstGeom>
        <a:solidFill>
          <a:srgbClr val="00B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b="1" u="sng" kern="1200" dirty="0">
              <a:solidFill>
                <a:srgbClr val="FFFF00"/>
              </a:solidFill>
              <a:effectLst>
                <a:outerShdw blurRad="38100" dist="38100" dir="2700000" algn="tl">
                  <a:srgbClr val="000000">
                    <a:alpha val="43137"/>
                  </a:srgbClr>
                </a:outerShdw>
              </a:effectLst>
            </a:rPr>
            <a:t>Consistent</a:t>
          </a:r>
        </a:p>
        <a:p>
          <a:pPr marL="0" lvl="0" indent="0" algn="ctr" defTabSz="800100">
            <a:lnSpc>
              <a:spcPct val="90000"/>
            </a:lnSpc>
            <a:spcBef>
              <a:spcPct val="0"/>
            </a:spcBef>
            <a:spcAft>
              <a:spcPct val="35000"/>
            </a:spcAft>
            <a:buNone/>
          </a:pPr>
          <a:r>
            <a:rPr lang="en-US" sz="1600" b="0" u="none" kern="1200" dirty="0">
              <a:solidFill>
                <a:srgbClr val="FFFF00"/>
              </a:solidFill>
              <a:effectLst>
                <a:outerShdw blurRad="38100" dist="38100" dir="2700000" algn="tl">
                  <a:srgbClr val="000000">
                    <a:alpha val="43137"/>
                  </a:srgbClr>
                </a:outerShdw>
              </a:effectLst>
            </a:rPr>
            <a:t>Transaction </a:t>
          </a:r>
          <a:r>
            <a:rPr lang="en-US" sz="1600" b="0" u="none" kern="1200" dirty="0">
              <a:solidFill>
                <a:srgbClr val="FFFF00"/>
              </a:solidFill>
              <a:effectLst>
                <a:outerShdw blurRad="38100" dist="38100" dir="2700000" algn="tl">
                  <a:srgbClr val="000000">
                    <a:alpha val="43137"/>
                  </a:srgbClr>
                </a:outerShdw>
              </a:effectLst>
              <a:sym typeface="Wingdings" pitchFamily="2" charset="2"/>
            </a:rPr>
            <a:t></a:t>
          </a:r>
          <a:r>
            <a:rPr lang="en-US" sz="1600" b="0" u="none" kern="1200" dirty="0">
              <a:solidFill>
                <a:srgbClr val="FFFF00"/>
              </a:solidFill>
              <a:effectLst>
                <a:outerShdw blurRad="38100" dist="38100" dir="2700000" algn="tl">
                  <a:srgbClr val="000000">
                    <a:alpha val="43137"/>
                  </a:srgbClr>
                </a:outerShdw>
              </a:effectLst>
            </a:rPr>
            <a:t> transforms database from one consistent state to another consistent state</a:t>
          </a:r>
          <a:endParaRPr lang="en-US" sz="1600" b="0" u="none" kern="1200" dirty="0">
            <a:solidFill>
              <a:srgbClr val="FFFF00"/>
            </a:solidFill>
            <a:effectLst/>
          </a:endParaRPr>
        </a:p>
      </dsp:txBody>
      <dsp:txXfrm>
        <a:off x="3903453" y="4641"/>
        <a:ext cx="3903453" cy="1381449"/>
      </dsp:txXfrm>
    </dsp:sp>
    <dsp:sp modelId="{9B3D7512-B6EB-4254-A66D-C67AEF0ADFD6}">
      <dsp:nvSpPr>
        <dsp:cNvPr id="0" name=""/>
        <dsp:cNvSpPr/>
      </dsp:nvSpPr>
      <dsp:spPr>
        <a:xfrm rot="10800000">
          <a:off x="0" y="1841932"/>
          <a:ext cx="3903453" cy="1841932"/>
        </a:xfrm>
        <a:prstGeom prst="round1Rect">
          <a:avLst/>
        </a:prstGeom>
        <a:solidFill>
          <a:srgbClr val="7030A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0" rIns="128016" bIns="128016" numCol="1" spcCol="1270" anchor="t" anchorCtr="0">
          <a:noAutofit/>
        </a:bodyPr>
        <a:lstStyle/>
        <a:p>
          <a:pPr marL="0" lvl="0" indent="0" algn="ctr" defTabSz="800100">
            <a:lnSpc>
              <a:spcPct val="90000"/>
            </a:lnSpc>
            <a:spcBef>
              <a:spcPct val="0"/>
            </a:spcBef>
            <a:spcAft>
              <a:spcPct val="35000"/>
            </a:spcAft>
            <a:buNone/>
          </a:pPr>
          <a:r>
            <a:rPr lang="en-US" sz="1800" b="1" u="sng" kern="1200" dirty="0">
              <a:solidFill>
                <a:srgbClr val="FFFF00"/>
              </a:solidFill>
              <a:effectLst>
                <a:outerShdw blurRad="38100" dist="38100" dir="2700000" algn="tl">
                  <a:srgbClr val="000000">
                    <a:alpha val="43137"/>
                  </a:srgbClr>
                </a:outerShdw>
              </a:effectLst>
            </a:rPr>
            <a:t>Isolated</a:t>
          </a:r>
        </a:p>
        <a:p>
          <a:pPr marL="0" lvl="0" indent="0" algn="ctr" defTabSz="800100">
            <a:lnSpc>
              <a:spcPct val="90000"/>
            </a:lnSpc>
            <a:spcBef>
              <a:spcPct val="0"/>
            </a:spcBef>
            <a:spcAft>
              <a:spcPct val="35000"/>
            </a:spcAft>
            <a:buNone/>
          </a:pPr>
          <a:r>
            <a:rPr lang="en-US" sz="1600" kern="1200" dirty="0">
              <a:solidFill>
                <a:srgbClr val="FFFF00"/>
              </a:solidFill>
            </a:rPr>
            <a:t>Transactions execute independently of one another</a:t>
          </a:r>
        </a:p>
        <a:p>
          <a:pPr marL="0" lvl="0" indent="0" algn="ctr" defTabSz="800100">
            <a:lnSpc>
              <a:spcPct val="90000"/>
            </a:lnSpc>
            <a:spcBef>
              <a:spcPct val="0"/>
            </a:spcBef>
            <a:spcAft>
              <a:spcPct val="35000"/>
            </a:spcAft>
            <a:buNone/>
          </a:pPr>
          <a:r>
            <a:rPr lang="en-US" sz="1600" kern="1200" dirty="0">
              <a:solidFill>
                <a:srgbClr val="FFFF00"/>
              </a:solidFill>
            </a:rPr>
            <a:t>Database changes not revealed to users until after transaction has completed</a:t>
          </a:r>
        </a:p>
      </dsp:txBody>
      <dsp:txXfrm rot="10800000">
        <a:off x="0" y="2302414"/>
        <a:ext cx="3903453" cy="1381449"/>
      </dsp:txXfrm>
    </dsp:sp>
    <dsp:sp modelId="{8858B195-B12E-4ECF-8DAC-BB45B1A4A274}">
      <dsp:nvSpPr>
        <dsp:cNvPr id="0" name=""/>
        <dsp:cNvSpPr/>
      </dsp:nvSpPr>
      <dsp:spPr>
        <a:xfrm rot="5400000">
          <a:off x="4934213" y="811171"/>
          <a:ext cx="1841932" cy="3903453"/>
        </a:xfrm>
        <a:prstGeom prst="round1Rect">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0" rIns="128016" bIns="128016" numCol="1" spcCol="1270" anchor="ctr" anchorCtr="0">
          <a:noAutofit/>
        </a:bodyPr>
        <a:lstStyle/>
        <a:p>
          <a:pPr marL="0" lvl="0" indent="0" algn="ctr" defTabSz="800100">
            <a:lnSpc>
              <a:spcPct val="90000"/>
            </a:lnSpc>
            <a:spcBef>
              <a:spcPct val="0"/>
            </a:spcBef>
            <a:spcAft>
              <a:spcPct val="35000"/>
            </a:spcAft>
            <a:buNone/>
          </a:pPr>
          <a:r>
            <a:rPr lang="en-US" sz="1800" b="1" u="sng" kern="1200" dirty="0">
              <a:solidFill>
                <a:srgbClr val="FFFF00"/>
              </a:solidFill>
              <a:effectLst>
                <a:outerShdw blurRad="38100" dist="38100" dir="2700000" algn="tl">
                  <a:srgbClr val="000000">
                    <a:alpha val="43137"/>
                  </a:srgbClr>
                </a:outerShdw>
              </a:effectLst>
            </a:rPr>
            <a:t>Durable</a:t>
          </a:r>
          <a:endParaRPr lang="en-US" sz="2000" b="1" u="sng" kern="1200" dirty="0">
            <a:solidFill>
              <a:srgbClr val="FFFF00"/>
            </a:solidFill>
            <a:effectLst>
              <a:outerShdw blurRad="38100" dist="38100" dir="2700000" algn="tl">
                <a:srgbClr val="000000">
                  <a:alpha val="43137"/>
                </a:srgbClr>
              </a:outerShdw>
            </a:effectLst>
          </a:endParaRPr>
        </a:p>
        <a:p>
          <a:pPr marL="0" lvl="0" indent="0" algn="ctr" defTabSz="800100">
            <a:lnSpc>
              <a:spcPct val="90000"/>
            </a:lnSpc>
            <a:spcBef>
              <a:spcPct val="0"/>
            </a:spcBef>
            <a:spcAft>
              <a:spcPct val="35000"/>
            </a:spcAft>
            <a:buNone/>
          </a:pPr>
          <a:r>
            <a:rPr lang="en-US" sz="1600" kern="1200" dirty="0">
              <a:solidFill>
                <a:srgbClr val="FFFF00"/>
              </a:solidFill>
            </a:rPr>
            <a:t>Database changes are permanent</a:t>
          </a:r>
        </a:p>
        <a:p>
          <a:pPr marL="0" lvl="0" indent="0" algn="ctr" defTabSz="800100">
            <a:lnSpc>
              <a:spcPct val="90000"/>
            </a:lnSpc>
            <a:spcBef>
              <a:spcPct val="0"/>
            </a:spcBef>
            <a:spcAft>
              <a:spcPct val="35000"/>
            </a:spcAft>
            <a:buNone/>
          </a:pPr>
          <a:r>
            <a:rPr lang="en-US" sz="1600" kern="1200" dirty="0">
              <a:solidFill>
                <a:srgbClr val="FFFF00"/>
              </a:solidFill>
            </a:rPr>
            <a:t>The permanence of the database’s consistent state</a:t>
          </a:r>
        </a:p>
        <a:p>
          <a:pPr marL="0" lvl="0" indent="0" algn="ctr" defTabSz="800100">
            <a:lnSpc>
              <a:spcPct val="90000"/>
            </a:lnSpc>
            <a:spcBef>
              <a:spcPct val="0"/>
            </a:spcBef>
            <a:spcAft>
              <a:spcPct val="35000"/>
            </a:spcAft>
            <a:buNone/>
          </a:pPr>
          <a:endParaRPr lang="en-US" sz="1600" kern="1200" dirty="0">
            <a:solidFill>
              <a:srgbClr val="FFFF00"/>
            </a:solidFill>
          </a:endParaRPr>
        </a:p>
      </dsp:txBody>
      <dsp:txXfrm rot="-5400000">
        <a:off x="3903452" y="2302415"/>
        <a:ext cx="3903453" cy="1381449"/>
      </dsp:txXfrm>
    </dsp:sp>
    <dsp:sp modelId="{477A6B2A-7CF9-4305-9B89-2DE9C63F0A29}">
      <dsp:nvSpPr>
        <dsp:cNvPr id="0" name=""/>
        <dsp:cNvSpPr/>
      </dsp:nvSpPr>
      <dsp:spPr>
        <a:xfrm>
          <a:off x="2721971" y="1329699"/>
          <a:ext cx="2342071" cy="920966"/>
        </a:xfrm>
        <a:prstGeom prst="roundRect">
          <a:avLst/>
        </a:prstGeom>
        <a:solidFill>
          <a:schemeClr val="accent2">
            <a:tint val="4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0980" tIns="220980" rIns="220980" bIns="220980" numCol="1" spcCol="1270" anchor="ctr" anchorCtr="0">
          <a:noAutofit/>
        </a:bodyPr>
        <a:lstStyle/>
        <a:p>
          <a:pPr marL="0" lvl="0" indent="0" algn="ctr" defTabSz="2578100">
            <a:lnSpc>
              <a:spcPct val="90000"/>
            </a:lnSpc>
            <a:spcBef>
              <a:spcPct val="0"/>
            </a:spcBef>
            <a:spcAft>
              <a:spcPct val="35000"/>
            </a:spcAft>
            <a:buNone/>
          </a:pPr>
          <a:r>
            <a:rPr lang="en-US" sz="5800" kern="1200" dirty="0">
              <a:solidFill>
                <a:srgbClr val="FF0000"/>
              </a:solidFill>
              <a:effectLst>
                <a:outerShdw blurRad="38100" dist="38100" dir="2700000" algn="tl">
                  <a:srgbClr val="000000">
                    <a:alpha val="43137"/>
                  </a:srgbClr>
                </a:outerShdw>
              </a:effectLst>
              <a:latin typeface="Stencil" pitchFamily="82" charset="0"/>
            </a:rPr>
            <a:t>A</a:t>
          </a:r>
          <a:r>
            <a:rPr lang="en-US" sz="5800" b="0" kern="1200" dirty="0">
              <a:solidFill>
                <a:srgbClr val="00B050"/>
              </a:solidFill>
              <a:effectLst>
                <a:outerShdw blurRad="38100" dist="38100" dir="2700000" algn="tl">
                  <a:srgbClr val="000000">
                    <a:alpha val="43137"/>
                  </a:srgbClr>
                </a:outerShdw>
              </a:effectLst>
              <a:latin typeface="Stencil" pitchFamily="82" charset="0"/>
            </a:rPr>
            <a:t>C</a:t>
          </a:r>
          <a:r>
            <a:rPr lang="en-US" sz="5800" kern="1200" dirty="0">
              <a:solidFill>
                <a:srgbClr val="7030A0"/>
              </a:solidFill>
              <a:effectLst>
                <a:outerShdw blurRad="38100" dist="38100" dir="2700000" algn="tl">
                  <a:srgbClr val="000000">
                    <a:alpha val="43137"/>
                  </a:srgbClr>
                </a:outerShdw>
              </a:effectLst>
              <a:latin typeface="Stencil" pitchFamily="82" charset="0"/>
            </a:rPr>
            <a:t>I</a:t>
          </a:r>
          <a:r>
            <a:rPr lang="en-US" sz="5800" kern="1200" dirty="0">
              <a:solidFill>
                <a:srgbClr val="0070C0"/>
              </a:solidFill>
              <a:effectLst>
                <a:outerShdw blurRad="38100" dist="38100" dir="2700000" algn="tl">
                  <a:srgbClr val="000000">
                    <a:alpha val="43137"/>
                  </a:srgbClr>
                </a:outerShdw>
              </a:effectLst>
              <a:latin typeface="Stencil" pitchFamily="82" charset="0"/>
            </a:rPr>
            <a:t>D</a:t>
          </a:r>
        </a:p>
      </dsp:txBody>
      <dsp:txXfrm>
        <a:off x="2766929" y="1374657"/>
        <a:ext cx="2252155" cy="831050"/>
      </dsp:txXfrm>
    </dsp:sp>
  </dsp:spTree>
</dsp:drawing>
</file>

<file path=ppt/diagrams/layout1.xml><?xml version="1.0" encoding="utf-8"?>
<dgm:layoutDef xmlns:dgm="http://schemas.openxmlformats.org/drawingml/2006/diagram" xmlns:a="http://schemas.openxmlformats.org/drawingml/2006/main" uniqueId="urn:microsoft.com/office/officeart/2005/8/layout/matrix1">
  <dgm:title val=""/>
  <dgm:desc val=""/>
  <dgm:catLst>
    <dgm:cat type="matrix" pri="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styleData>
  <dgm:clr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clrData>
  <dgm:layoutNode name="diagram">
    <dgm:varLst>
      <dgm:chMax val="1"/>
      <dgm:dir/>
      <dgm:animLvl val="ctr"/>
      <dgm:resizeHandles val="exact"/>
    </dgm:varLst>
    <dgm:alg type="composite"/>
    <dgm:shape xmlns:r="http://schemas.openxmlformats.org/officeDocument/2006/relationships" r:blip="">
      <dgm:adjLst/>
    </dgm:shape>
    <dgm:presOf/>
    <dgm:constrLst>
      <dgm:constr type="ctrX" for="ch" forName="matrix" refType="w" fact="0.5"/>
      <dgm:constr type="ctrY" for="ch" forName="matrix" refType="h" fact="0.5"/>
      <dgm:constr type="w" for="ch" forName="matrix" refType="w"/>
      <dgm:constr type="h" for="ch" forName="matrix" refType="h"/>
      <dgm:constr type="ctrX" for="ch" forName="centerTile" refType="w" fact="0.5"/>
      <dgm:constr type="ctrY" for="ch" forName="centerTile" refType="h" fact="0.5"/>
      <dgm:constr type="w" for="ch" forName="centerTile" refType="w" fact="0.3"/>
      <dgm:constr type="h" for="ch" forName="centerTile" refType="h" fact="0.25"/>
      <dgm:constr type="primFontSz" for="des" ptType="node" op="equ" val="65"/>
    </dgm:constrLst>
    <dgm:ruleLst/>
    <dgm:choose name="Name0">
      <dgm:if name="Name1" axis="ch" ptType="node" func="cnt" op="gte" val="1">
        <dgm:layoutNode name="matrix">
          <dgm:alg type="composite"/>
          <dgm:shape xmlns:r="http://schemas.openxmlformats.org/officeDocument/2006/relationships" r:blip="">
            <dgm:adjLst/>
          </dgm:shape>
          <dgm:presOf/>
          <dgm:constrLst>
            <dgm:constr type="l" for="ch" forName="tile1"/>
            <dgm:constr type="t" for="ch" forName="tile1"/>
            <dgm:constr type="r" for="ch" forName="tile1" refType="w" fact="0.5"/>
            <dgm:constr type="b" for="ch" forName="tile1" refType="h" fact="0.5"/>
            <dgm:constr type="l" for="ch" forName="tile1text" refType="l" refFor="ch" refForName="tile1"/>
            <dgm:constr type="t" for="ch" forName="tile1text" refType="t" refFor="ch" refForName="tile1"/>
            <dgm:constr type="w" for="ch" forName="tile1text" refType="w" refFor="ch" refForName="tile1"/>
            <dgm:constr type="h" for="ch" forName="tile1text" refType="h" refFor="ch" refForName="tile1" fact="0.75"/>
            <dgm:constr type="r" for="ch" forName="tile2" refType="w"/>
            <dgm:constr type="t" for="ch" forName="tile2"/>
            <dgm:constr type="l" for="ch" forName="tile2" refType="w" fact="0.5"/>
            <dgm:constr type="b" for="ch" forName="tile2" refType="h" fact="0.5"/>
            <dgm:constr type="r" for="ch" forName="tile2text" refType="r" refFor="ch" refForName="tile2"/>
            <dgm:constr type="t" for="ch" forName="tile2text" refType="t" refFor="ch" refForName="tile2"/>
            <dgm:constr type="w" for="ch" forName="tile2text" refType="w" refFor="ch" refForName="tile2"/>
            <dgm:constr type="h" for="ch" forName="tile2text" refType="h" refFor="ch" refForName="tile2" fact="0.75"/>
            <dgm:constr type="l" for="ch" forName="tile3"/>
            <dgm:constr type="b" for="ch" forName="tile3" refType="h"/>
            <dgm:constr type="r" for="ch" forName="tile3" refType="w" fact="0.5"/>
            <dgm:constr type="t" for="ch" forName="tile3" refType="h" fact="0.5"/>
            <dgm:constr type="l" for="ch" forName="tile3text" refType="l" refFor="ch" refForName="tile3"/>
            <dgm:constr type="b" for="ch" forName="tile3text" refType="b" refFor="ch" refForName="tile3"/>
            <dgm:constr type="w" for="ch" forName="tile3text" refType="w" refFor="ch" refForName="tile3"/>
            <dgm:constr type="h" for="ch" forName="tile3text" refType="h" refFor="ch" refForName="tile3" fact="0.75"/>
            <dgm:constr type="r" for="ch" forName="tile4" refType="w"/>
            <dgm:constr type="b" for="ch" forName="tile4" refType="h"/>
            <dgm:constr type="l" for="ch" forName="tile4" refType="w" fact="0.5"/>
            <dgm:constr type="t" for="ch" forName="tile4" refType="h" fact="0.5"/>
            <dgm:constr type="r" for="ch" forName="tile4text" refType="r" refFor="ch" refForName="tile4"/>
            <dgm:constr type="b" for="ch" forName="tile4text" refType="b" refFor="ch" refForName="tile4"/>
            <dgm:constr type="w" for="ch" forName="tile4text" refType="w" refFor="ch" refForName="tile4"/>
            <dgm:constr type="h" for="ch" forName="tile4text" refType="h" refFor="ch" refForName="tile4" fact="0.75"/>
          </dgm:constrLst>
          <dgm:ruleLst/>
          <dgm:layoutNode name="tile1" styleLbl="node1">
            <dgm:alg type="sp"/>
            <dgm:shape xmlns:r="http://schemas.openxmlformats.org/officeDocument/2006/relationships" rot="270" type="round1Rect" r:blip="">
              <dgm:adjLst/>
            </dgm:shape>
            <dgm:choose name="Name2">
              <dgm:if name="Name3" func="var" arg="dir" op="equ" val="norm">
                <dgm:presOf axis="ch ch desOrSelf" ptType="node node node" st="1 1 1" cnt="1 1 0"/>
              </dgm:if>
              <dgm:else name="Name4">
                <dgm:presOf axis="ch ch desOrSelf" ptType="node node node" st="1 2 1" cnt="1 1 0"/>
              </dgm:else>
            </dgm:choose>
            <dgm:constrLst/>
            <dgm:ruleLst/>
          </dgm:layoutNode>
          <dgm:layoutNode name="tile1text" styleLbl="node1">
            <dgm:varLst>
              <dgm:chMax val="0"/>
              <dgm:chPref val="0"/>
              <dgm:bulletEnabled val="1"/>
            </dgm:varLst>
            <dgm:choose name="Name5">
              <dgm:if name="Name6" axis="root des" func="maxDepth" op="gte" val="3">
                <dgm:alg type="tx">
                  <dgm:param type="txAnchorVert" val="t"/>
                  <dgm:param type="parTxLTRAlign" val="l"/>
                  <dgm:param type="parTxRTLAlign" val="r"/>
                </dgm:alg>
              </dgm:if>
              <dgm:else name="Name7">
                <dgm:alg type="tx"/>
              </dgm:else>
            </dgm:choose>
            <dgm:shape xmlns:r="http://schemas.openxmlformats.org/officeDocument/2006/relationships" rot="270" type="rect" r:blip="" hideGeom="1">
              <dgm:adjLst>
                <dgm:adj idx="1" val="0.2"/>
              </dgm:adjLst>
            </dgm:shape>
            <dgm:choose name="Name8">
              <dgm:if name="Name9" func="var" arg="dir" op="equ" val="norm">
                <dgm:presOf axis="ch ch desOrSelf" ptType="node node node" st="1 1 1" cnt="1 1 0"/>
              </dgm:if>
              <dgm:else name="Name10">
                <dgm:presOf axis="ch ch desOrSelf" ptType="node node node" st="1 2 1" cnt="1 1 0"/>
              </dgm:else>
            </dgm:choose>
            <dgm:constrLst/>
            <dgm:ruleLst>
              <dgm:rule type="primFontSz" val="5" fact="NaN" max="NaN"/>
            </dgm:ruleLst>
          </dgm:layoutNode>
          <dgm:layoutNode name="tile2" styleLbl="node1">
            <dgm:alg type="sp"/>
            <dgm:shape xmlns:r="http://schemas.openxmlformats.org/officeDocument/2006/relationships" type="round1Rect" r:blip="">
              <dgm:adjLst/>
            </dgm:shape>
            <dgm:choose name="Name11">
              <dgm:if name="Name12" func="var" arg="dir" op="equ" val="norm">
                <dgm:presOf axis="ch ch desOrSelf" ptType="node node node" st="1 2 1" cnt="1 1 0"/>
              </dgm:if>
              <dgm:else name="Name13">
                <dgm:presOf axis="ch ch desOrSelf" ptType="node node node" st="1 1 1" cnt="1 1 0"/>
              </dgm:else>
            </dgm:choose>
            <dgm:constrLst/>
            <dgm:ruleLst/>
          </dgm:layoutNode>
          <dgm:layoutNode name="tile2text" styleLbl="node1">
            <dgm:varLst>
              <dgm:chMax val="0"/>
              <dgm:chPref val="0"/>
              <dgm:bulletEnabled val="1"/>
            </dgm:varLst>
            <dgm:choose name="Name14">
              <dgm:if name="Name15" axis="root des" func="maxDepth" op="gte" val="3">
                <dgm:alg type="tx">
                  <dgm:param type="txAnchorVert" val="t"/>
                  <dgm:param type="parTxLTRAlign" val="l"/>
                  <dgm:param type="parTxRTLAlign" val="r"/>
                </dgm:alg>
              </dgm:if>
              <dgm:else name="Name16">
                <dgm:alg type="tx"/>
              </dgm:else>
            </dgm:choose>
            <dgm:shape xmlns:r="http://schemas.openxmlformats.org/officeDocument/2006/relationships" type="rect" r:blip="" hideGeom="1">
              <dgm:adjLst/>
            </dgm:shape>
            <dgm:choose name="Name17">
              <dgm:if name="Name18" func="var" arg="dir" op="equ" val="norm">
                <dgm:presOf axis="ch ch desOrSelf" ptType="node node node" st="1 2 1" cnt="1 1 0"/>
              </dgm:if>
              <dgm:else name="Name19">
                <dgm:presOf axis="ch ch desOrSelf" ptType="node node node" st="1 1 1" cnt="1 1 0"/>
              </dgm:else>
            </dgm:choose>
            <dgm:constrLst/>
            <dgm:ruleLst>
              <dgm:rule type="primFontSz" val="5" fact="NaN" max="NaN"/>
            </dgm:ruleLst>
          </dgm:layoutNode>
          <dgm:layoutNode name="tile3" styleLbl="node1">
            <dgm:alg type="sp"/>
            <dgm:shape xmlns:r="http://schemas.openxmlformats.org/officeDocument/2006/relationships" rot="180" type="round1Rect" r:blip="">
              <dgm:adjLst/>
            </dgm:shape>
            <dgm:choose name="Name20">
              <dgm:if name="Name21" func="var" arg="dir" op="equ" val="norm">
                <dgm:presOf axis="ch ch desOrSelf" ptType="node node node" st="1 3 1" cnt="1 1 0"/>
              </dgm:if>
              <dgm:else name="Name22">
                <dgm:presOf axis="ch ch desOrSelf" ptType="node node node" st="1 4 1" cnt="1 1 0"/>
              </dgm:else>
            </dgm:choose>
            <dgm:constrLst/>
            <dgm:ruleLst/>
          </dgm:layoutNode>
          <dgm:layoutNode name="tile3text" styleLbl="node1">
            <dgm:varLst>
              <dgm:chMax val="0"/>
              <dgm:chPref val="0"/>
              <dgm:bulletEnabled val="1"/>
            </dgm:varLst>
            <dgm:choose name="Name23">
              <dgm:if name="Name24" axis="root des" func="maxDepth" op="gte" val="3">
                <dgm:alg type="tx">
                  <dgm:param type="txAnchorVert" val="t"/>
                  <dgm:param type="parTxLTRAlign" val="l"/>
                  <dgm:param type="parTxRTLAlign" val="r"/>
                </dgm:alg>
              </dgm:if>
              <dgm:else name="Name25">
                <dgm:alg type="tx"/>
              </dgm:else>
            </dgm:choose>
            <dgm:shape xmlns:r="http://schemas.openxmlformats.org/officeDocument/2006/relationships" rot="180" type="rect" r:blip="" hideGeom="1">
              <dgm:adjLst/>
            </dgm:shape>
            <dgm:choose name="Name26">
              <dgm:if name="Name27" func="var" arg="dir" op="equ" val="norm">
                <dgm:presOf axis="ch ch desOrSelf" ptType="node node node" st="1 3 1" cnt="1 1 0"/>
              </dgm:if>
              <dgm:else name="Name28">
                <dgm:presOf axis="ch ch desOrSelf" ptType="node node node" st="1 4 1" cnt="1 1 0"/>
              </dgm:else>
            </dgm:choose>
            <dgm:constrLst/>
            <dgm:ruleLst>
              <dgm:rule type="primFontSz" val="5" fact="NaN" max="NaN"/>
            </dgm:ruleLst>
          </dgm:layoutNode>
          <dgm:layoutNode name="tile4" styleLbl="node1">
            <dgm:alg type="sp"/>
            <dgm:shape xmlns:r="http://schemas.openxmlformats.org/officeDocument/2006/relationships" rot="90" type="round1Rect" r:blip="">
              <dgm:adjLst/>
            </dgm:shape>
            <dgm:choose name="Name29">
              <dgm:if name="Name30" func="var" arg="dir" op="equ" val="norm">
                <dgm:presOf axis="ch ch desOrSelf" ptType="node node node" st="1 4 1" cnt="1 1 0"/>
              </dgm:if>
              <dgm:else name="Name31">
                <dgm:presOf axis="ch ch desOrSelf" ptType="node node node" st="1 3 1" cnt="1 1 0"/>
              </dgm:else>
            </dgm:choose>
            <dgm:constrLst/>
            <dgm:ruleLst/>
          </dgm:layoutNode>
          <dgm:layoutNode name="tile4text" styleLbl="node1">
            <dgm:varLst>
              <dgm:chMax val="0"/>
              <dgm:chPref val="0"/>
              <dgm:bulletEnabled val="1"/>
            </dgm:varLst>
            <dgm:choose name="Name32">
              <dgm:if name="Name33" axis="root des" func="maxDepth" op="gte" val="3">
                <dgm:alg type="tx">
                  <dgm:param type="txAnchorVert" val="t"/>
                  <dgm:param type="parTxLTRAlign" val="l"/>
                  <dgm:param type="parTxRTLAlign" val="r"/>
                </dgm:alg>
              </dgm:if>
              <dgm:else name="Name34">
                <dgm:alg type="tx"/>
              </dgm:else>
            </dgm:choose>
            <dgm:shape xmlns:r="http://schemas.openxmlformats.org/officeDocument/2006/relationships" rot="90" type="rect" r:blip="" hideGeom="1">
              <dgm:adjLst/>
            </dgm:shape>
            <dgm:choose name="Name35">
              <dgm:if name="Name36" func="var" arg="dir" op="equ" val="norm">
                <dgm:presOf axis="ch ch desOrSelf" ptType="node node node" st="1 4 1" cnt="1 1 0"/>
              </dgm:if>
              <dgm:else name="Name37">
                <dgm:presOf axis="ch ch desOrSelf" ptType="node node node" st="1 3 1" cnt="1 1 0"/>
              </dgm:else>
            </dgm:choose>
            <dgm:constrLst/>
            <dgm:ruleLst>
              <dgm:rule type="primFontSz" val="5" fact="NaN" max="NaN"/>
            </dgm:ruleLst>
          </dgm:layoutNode>
        </dgm:layoutNode>
        <dgm:layoutNode name="centerTile" styleLbl="fgShp">
          <dgm:varLst>
            <dgm:chMax val="0"/>
            <dgm:chPref val="0"/>
          </dgm:varLst>
          <dgm:alg type="tx"/>
          <dgm:shape xmlns:r="http://schemas.openxmlformats.org/officeDocument/2006/relationships" type="roundRect" r:blip="">
            <dgm:adjLst/>
          </dgm:shape>
          <dgm:presOf axis="ch" ptType="node" cnt="1"/>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8"/>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FAFB2AC-7E4F-8047-9193-854483C1A223}" type="datetimeFigureOut">
              <a:rPr lang="en-US" smtClean="0"/>
              <a:t>10/28/21</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F1CE209-2B77-6A4B-8F32-9DF4E1CE944B}" type="slidenum">
              <a:rPr lang="en-US" smtClean="0"/>
              <a:t>‹#›</a:t>
            </a:fld>
            <a:endParaRPr lang="en-US"/>
          </a:p>
        </p:txBody>
      </p:sp>
    </p:spTree>
    <p:extLst>
      <p:ext uri="{BB962C8B-B14F-4D97-AF65-F5344CB8AC3E}">
        <p14:creationId xmlns:p14="http://schemas.microsoft.com/office/powerpoint/2010/main" val="8162578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fld id="{A9567C9F-4D7F-5847-BD8F-556675060DA1}" type="datetimeFigureOut">
              <a:rPr lang="en-US" altLang="en-US"/>
              <a:pPr/>
              <a:t>10/28/21</a:t>
            </a:fld>
            <a:endParaRPr lang="en-US" alt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25D6415B-586E-2B45-B637-70E4CB56C153}"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defTabSz="457200" rtl="0" fontAlgn="base">
      <a:spcBef>
        <a:spcPct val="30000"/>
      </a:spcBef>
      <a:spcAft>
        <a:spcPct val="0"/>
      </a:spcAft>
      <a:defRPr sz="1200" kern="1200">
        <a:solidFill>
          <a:schemeClr val="tx1"/>
        </a:solidFill>
        <a:latin typeface="+mn-lt"/>
        <a:ea typeface="ＭＳ Ｐゴシック" charset="-128"/>
        <a:cs typeface="+mn-cs"/>
      </a:defRPr>
    </a:lvl1pPr>
    <a:lvl2pPr marL="457200" algn="l" defTabSz="457200" rtl="0" fontAlgn="base">
      <a:spcBef>
        <a:spcPct val="30000"/>
      </a:spcBef>
      <a:spcAft>
        <a:spcPct val="0"/>
      </a:spcAft>
      <a:defRPr sz="1200" kern="1200">
        <a:solidFill>
          <a:schemeClr val="tx1"/>
        </a:solidFill>
        <a:latin typeface="+mn-lt"/>
        <a:ea typeface="ＭＳ Ｐゴシック" charset="-128"/>
        <a:cs typeface="+mn-cs"/>
      </a:defRPr>
    </a:lvl2pPr>
    <a:lvl3pPr marL="914400" algn="l" defTabSz="457200" rtl="0" fontAlgn="base">
      <a:spcBef>
        <a:spcPct val="30000"/>
      </a:spcBef>
      <a:spcAft>
        <a:spcPct val="0"/>
      </a:spcAft>
      <a:defRPr sz="1200" kern="1200">
        <a:solidFill>
          <a:schemeClr val="tx1"/>
        </a:solidFill>
        <a:latin typeface="+mn-lt"/>
        <a:ea typeface="ＭＳ Ｐゴシック" charset="-128"/>
        <a:cs typeface="+mn-cs"/>
      </a:defRPr>
    </a:lvl3pPr>
    <a:lvl4pPr marL="1371600" algn="l" defTabSz="457200" rtl="0" fontAlgn="base">
      <a:spcBef>
        <a:spcPct val="30000"/>
      </a:spcBef>
      <a:spcAft>
        <a:spcPct val="0"/>
      </a:spcAft>
      <a:defRPr sz="1200" kern="1200">
        <a:solidFill>
          <a:schemeClr val="tx1"/>
        </a:solidFill>
        <a:latin typeface="+mn-lt"/>
        <a:ea typeface="ＭＳ Ｐゴシック" charset="-128"/>
        <a:cs typeface="+mn-cs"/>
      </a:defRPr>
    </a:lvl4pPr>
    <a:lvl5pPr marL="1828800" algn="l" defTabSz="457200" rtl="0" fontAlgn="base">
      <a:spcBef>
        <a:spcPct val="30000"/>
      </a:spcBef>
      <a:spcAft>
        <a:spcPct val="0"/>
      </a:spcAft>
      <a:defRPr sz="1200" kern="1200">
        <a:solidFill>
          <a:schemeClr val="tx1"/>
        </a:solidFill>
        <a:latin typeface="+mn-lt"/>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504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dirty="0"/>
          </a:p>
        </p:txBody>
      </p:sp>
      <p:sp>
        <p:nvSpPr>
          <p:cNvPr id="21504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CFD365BF-ADBE-9B41-ABF1-832DDE2B814C}" type="slidenum">
              <a:rPr lang="en-US" altLang="en-US"/>
              <a:pPr/>
              <a:t>1</a:t>
            </a:fld>
            <a:endParaRPr lang="en-US" altLang="en-US"/>
          </a:p>
        </p:txBody>
      </p:sp>
    </p:spTree>
    <p:extLst>
      <p:ext uri="{BB962C8B-B14F-4D97-AF65-F5344CB8AC3E}">
        <p14:creationId xmlns:p14="http://schemas.microsoft.com/office/powerpoint/2010/main" val="6265282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a:extLst>
              <a:ext uri="{FF2B5EF4-FFF2-40B4-BE49-F238E27FC236}">
                <a16:creationId xmlns:a16="http://schemas.microsoft.com/office/drawing/2014/main" id="{1DCB9B52-67BD-F540-91C0-20C96F20826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8" name="Notes Placeholder 2">
            <a:extLst>
              <a:ext uri="{FF2B5EF4-FFF2-40B4-BE49-F238E27FC236}">
                <a16:creationId xmlns:a16="http://schemas.microsoft.com/office/drawing/2014/main" id="{B8CF1704-6290-EB48-BBAC-4E4F8D8337E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34819" name="Slide Number Placeholder 3">
            <a:extLst>
              <a:ext uri="{FF2B5EF4-FFF2-40B4-BE49-F238E27FC236}">
                <a16:creationId xmlns:a16="http://schemas.microsoft.com/office/drawing/2014/main" id="{6E05037B-EB89-3F4C-B30A-8A9A1D86A54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740825B-B026-0346-855E-C13D26B7AAE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5912767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a:extLst>
              <a:ext uri="{FF2B5EF4-FFF2-40B4-BE49-F238E27FC236}">
                <a16:creationId xmlns:a16="http://schemas.microsoft.com/office/drawing/2014/main" id="{1DCB9B52-67BD-F540-91C0-20C96F20826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8" name="Notes Placeholder 2">
            <a:extLst>
              <a:ext uri="{FF2B5EF4-FFF2-40B4-BE49-F238E27FC236}">
                <a16:creationId xmlns:a16="http://schemas.microsoft.com/office/drawing/2014/main" id="{B8CF1704-6290-EB48-BBAC-4E4F8D8337E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34819" name="Slide Number Placeholder 3">
            <a:extLst>
              <a:ext uri="{FF2B5EF4-FFF2-40B4-BE49-F238E27FC236}">
                <a16:creationId xmlns:a16="http://schemas.microsoft.com/office/drawing/2014/main" id="{6E05037B-EB89-3F4C-B30A-8A9A1D86A54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740825B-B026-0346-855E-C13D26B7AAE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36239335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27</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1924295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31</a:t>
            </a:fld>
            <a:endParaRPr lang="en-US" altLang="en-US"/>
          </a:p>
        </p:txBody>
      </p:sp>
    </p:spTree>
    <p:extLst>
      <p:ext uri="{BB962C8B-B14F-4D97-AF65-F5344CB8AC3E}">
        <p14:creationId xmlns:p14="http://schemas.microsoft.com/office/powerpoint/2010/main" val="15088015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2</a:t>
            </a:fld>
            <a:endParaRPr lang="en-US" altLang="en-US"/>
          </a:p>
        </p:txBody>
      </p:sp>
    </p:spTree>
    <p:extLst>
      <p:ext uri="{BB962C8B-B14F-4D97-AF65-F5344CB8AC3E}">
        <p14:creationId xmlns:p14="http://schemas.microsoft.com/office/powerpoint/2010/main" val="25445961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3</a:t>
            </a:fld>
            <a:endParaRPr lang="en-US" altLang="en-US"/>
          </a:p>
        </p:txBody>
      </p:sp>
    </p:spTree>
    <p:extLst>
      <p:ext uri="{BB962C8B-B14F-4D97-AF65-F5344CB8AC3E}">
        <p14:creationId xmlns:p14="http://schemas.microsoft.com/office/powerpoint/2010/main" val="8347242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Image Placeholder 1"/>
          <p:cNvSpPr>
            <a:spLocks noGrp="1" noRot="1" noChangeAspect="1" noTextEdit="1"/>
          </p:cNvSpPr>
          <p:nvPr>
            <p:ph type="sldImg"/>
          </p:nvPr>
        </p:nvSpPr>
        <p:spPr bwMode="auto">
          <a:xfrm>
            <a:off x="393700" y="692150"/>
            <a:ext cx="6070600" cy="34163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471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eaLnBrk="1" hangingPunct="1">
              <a:spcBef>
                <a:spcPct val="0"/>
              </a:spcBef>
            </a:pPr>
            <a:endParaRPr lang="en-US" altLang="en-US"/>
          </a:p>
        </p:txBody>
      </p:sp>
    </p:spTree>
    <p:extLst>
      <p:ext uri="{BB962C8B-B14F-4D97-AF65-F5344CB8AC3E}">
        <p14:creationId xmlns:p14="http://schemas.microsoft.com/office/powerpoint/2010/main" val="25508763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15</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3998795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a:extLst>
              <a:ext uri="{FF2B5EF4-FFF2-40B4-BE49-F238E27FC236}">
                <a16:creationId xmlns:a16="http://schemas.microsoft.com/office/drawing/2014/main" id="{1DCB9B52-67BD-F540-91C0-20C96F20826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8" name="Notes Placeholder 2">
            <a:extLst>
              <a:ext uri="{FF2B5EF4-FFF2-40B4-BE49-F238E27FC236}">
                <a16:creationId xmlns:a16="http://schemas.microsoft.com/office/drawing/2014/main" id="{B8CF1704-6290-EB48-BBAC-4E4F8D8337E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34819" name="Slide Number Placeholder 3">
            <a:extLst>
              <a:ext uri="{FF2B5EF4-FFF2-40B4-BE49-F238E27FC236}">
                <a16:creationId xmlns:a16="http://schemas.microsoft.com/office/drawing/2014/main" id="{6E05037B-EB89-3F4C-B30A-8A9A1D86A54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740825B-B026-0346-855E-C13D26B7AAE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34924404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a:extLst>
              <a:ext uri="{FF2B5EF4-FFF2-40B4-BE49-F238E27FC236}">
                <a16:creationId xmlns:a16="http://schemas.microsoft.com/office/drawing/2014/main" id="{1DCB9B52-67BD-F540-91C0-20C96F20826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8" name="Notes Placeholder 2">
            <a:extLst>
              <a:ext uri="{FF2B5EF4-FFF2-40B4-BE49-F238E27FC236}">
                <a16:creationId xmlns:a16="http://schemas.microsoft.com/office/drawing/2014/main" id="{B8CF1704-6290-EB48-BBAC-4E4F8D8337E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34819" name="Slide Number Placeholder 3">
            <a:extLst>
              <a:ext uri="{FF2B5EF4-FFF2-40B4-BE49-F238E27FC236}">
                <a16:creationId xmlns:a16="http://schemas.microsoft.com/office/drawing/2014/main" id="{6E05037B-EB89-3F4C-B30A-8A9A1D86A54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740825B-B026-0346-855E-C13D26B7AAE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40303408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a:extLst>
              <a:ext uri="{FF2B5EF4-FFF2-40B4-BE49-F238E27FC236}">
                <a16:creationId xmlns:a16="http://schemas.microsoft.com/office/drawing/2014/main" id="{1DCB9B52-67BD-F540-91C0-20C96F20826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8" name="Notes Placeholder 2">
            <a:extLst>
              <a:ext uri="{FF2B5EF4-FFF2-40B4-BE49-F238E27FC236}">
                <a16:creationId xmlns:a16="http://schemas.microsoft.com/office/drawing/2014/main" id="{B8CF1704-6290-EB48-BBAC-4E4F8D8337E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34819" name="Slide Number Placeholder 3">
            <a:extLst>
              <a:ext uri="{FF2B5EF4-FFF2-40B4-BE49-F238E27FC236}">
                <a16:creationId xmlns:a16="http://schemas.microsoft.com/office/drawing/2014/main" id="{6E05037B-EB89-3F4C-B30A-8A9A1D86A54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740825B-B026-0346-855E-C13D26B7AAE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10671009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a:extLst>
              <a:ext uri="{FF2B5EF4-FFF2-40B4-BE49-F238E27FC236}">
                <a16:creationId xmlns:a16="http://schemas.microsoft.com/office/drawing/2014/main" id="{1DCB9B52-67BD-F540-91C0-20C96F20826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8" name="Notes Placeholder 2">
            <a:extLst>
              <a:ext uri="{FF2B5EF4-FFF2-40B4-BE49-F238E27FC236}">
                <a16:creationId xmlns:a16="http://schemas.microsoft.com/office/drawing/2014/main" id="{B8CF1704-6290-EB48-BBAC-4E4F8D8337E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34819" name="Slide Number Placeholder 3">
            <a:extLst>
              <a:ext uri="{FF2B5EF4-FFF2-40B4-BE49-F238E27FC236}">
                <a16:creationId xmlns:a16="http://schemas.microsoft.com/office/drawing/2014/main" id="{6E05037B-EB89-3F4C-B30A-8A9A1D86A54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740825B-B026-0346-855E-C13D26B7AAE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20793532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839200" cy="4038600"/>
          </a:xfrm>
          <a:prstGeom prst="rect">
            <a:avLst/>
          </a:prstGeo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a:extLst>
              <a:ext uri="{FF2B5EF4-FFF2-40B4-BE49-F238E27FC236}">
                <a16:creationId xmlns:a16="http://schemas.microsoft.com/office/drawing/2014/main" id="{F05F4A72-606B-984B-907B-5BEA9B53E5C0}"/>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Tree>
    <p:extLst>
      <p:ext uri="{BB962C8B-B14F-4D97-AF65-F5344CB8AC3E}">
        <p14:creationId xmlns:p14="http://schemas.microsoft.com/office/powerpoint/2010/main" val="268763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Title_and_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8600" y="-19050"/>
            <a:ext cx="8279946" cy="387798"/>
          </a:xfrm>
          <a:prstGeom prst="rect">
            <a:avLst/>
          </a:prstGeom>
        </p:spPr>
        <p:txBody>
          <a:bodyPr wrap="square" anchor="t"/>
          <a:lstStyle>
            <a:lvl1pPr algn="l">
              <a:lnSpc>
                <a:spcPct val="90000"/>
              </a:lnSpc>
              <a:defRPr sz="2800" b="0">
                <a:solidFill>
                  <a:schemeClr val="bg1"/>
                </a:solidFill>
                <a:latin typeface="Century Schoolbook" charset="0"/>
                <a:ea typeface="Century Schoolbook" charset="0"/>
                <a:cs typeface="Century Schoolbook" charset="0"/>
              </a:defRPr>
            </a:lvl1pPr>
          </a:lstStyle>
          <a:p>
            <a:r>
              <a:rPr lang="en-US" dirty="0"/>
              <a:t>Click to edit master title </a:t>
            </a:r>
          </a:p>
        </p:txBody>
      </p:sp>
      <p:sp>
        <p:nvSpPr>
          <p:cNvPr id="3" name="Content Placeholder 2"/>
          <p:cNvSpPr>
            <a:spLocks noGrp="1"/>
          </p:cNvSpPr>
          <p:nvPr>
            <p:ph sz="half" idx="1" hasCustomPrompt="1"/>
          </p:nvPr>
        </p:nvSpPr>
        <p:spPr>
          <a:xfrm>
            <a:off x="228600" y="819150"/>
            <a:ext cx="8495740" cy="3696094"/>
          </a:xfrm>
          <a:prstGeom prst="rect">
            <a:avLst/>
          </a:prstGeom>
        </p:spPr>
        <p:txBody>
          <a:bodyPr lIns="0" tIns="0" rIns="0" bIns="0">
            <a:normAutofit/>
          </a:bodyPr>
          <a:lstStyle>
            <a:lvl1pPr>
              <a:spcBef>
                <a:spcPts val="1200"/>
              </a:spcBef>
              <a:spcAft>
                <a:spcPts val="0"/>
              </a:spcAft>
              <a:defRPr sz="1800">
                <a:solidFill>
                  <a:schemeClr val="tx1"/>
                </a:solidFill>
                <a:latin typeface="Century Schoolbook" charset="0"/>
                <a:ea typeface="Century Schoolbook" charset="0"/>
                <a:cs typeface="Century Schoolbook" charset="0"/>
              </a:defRPr>
            </a:lvl1pPr>
            <a:lvl2pPr>
              <a:spcBef>
                <a:spcPts val="300"/>
              </a:spcBef>
              <a:spcAft>
                <a:spcPts val="0"/>
              </a:spcAft>
              <a:buFont typeface="Museo Sans For Dell" pitchFamily="2" charset="0"/>
              <a:buChar char="–"/>
              <a:defRPr sz="1600">
                <a:solidFill>
                  <a:schemeClr val="tx1"/>
                </a:solidFill>
                <a:latin typeface="Century Schoolbook" charset="0"/>
                <a:ea typeface="Century Schoolbook" charset="0"/>
                <a:cs typeface="Century Schoolbook" charset="0"/>
              </a:defRPr>
            </a:lvl2pPr>
            <a:lvl3pPr>
              <a:spcBef>
                <a:spcPts val="300"/>
              </a:spcBef>
              <a:spcAft>
                <a:spcPts val="0"/>
              </a:spcAft>
              <a:defRPr sz="1400">
                <a:solidFill>
                  <a:schemeClr val="tx1"/>
                </a:solidFill>
                <a:latin typeface="Century Schoolbook" charset="0"/>
                <a:ea typeface="Century Schoolbook" charset="0"/>
                <a:cs typeface="Century Schoolbook" charset="0"/>
              </a:defRPr>
            </a:lvl3pPr>
            <a:lvl4pPr>
              <a:spcBef>
                <a:spcPts val="300"/>
              </a:spcBef>
              <a:spcAft>
                <a:spcPts val="0"/>
              </a:spcAft>
              <a:defRPr sz="1200" baseline="0">
                <a:solidFill>
                  <a:schemeClr val="tx1"/>
                </a:solidFill>
                <a:latin typeface="Century Schoolbook" charset="0"/>
                <a:ea typeface="Century Schoolbook" charset="0"/>
                <a:cs typeface="Century Schoolbook" charset="0"/>
              </a:defRPr>
            </a:lvl4pPr>
            <a:lvl5pPr>
              <a:spcBef>
                <a:spcPts val="300"/>
              </a:spcBef>
              <a:spcAft>
                <a:spcPts val="0"/>
              </a:spcAft>
              <a:buClr>
                <a:schemeClr val="accent1"/>
              </a:buClr>
              <a:buNone/>
              <a:defRPr sz="11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a:t>Click to edit text</a:t>
            </a:r>
          </a:p>
          <a:p>
            <a:pPr lvl="1"/>
            <a:r>
              <a:rPr lang="en-US" dirty="0"/>
              <a:t>Second level</a:t>
            </a:r>
          </a:p>
          <a:p>
            <a:pPr lvl="2"/>
            <a:r>
              <a:rPr lang="en-US" dirty="0"/>
              <a:t>Third level</a:t>
            </a:r>
          </a:p>
          <a:p>
            <a:pPr lvl="3"/>
            <a:r>
              <a:rPr lang="en-US" dirty="0"/>
              <a:t>Fourth level</a:t>
            </a:r>
          </a:p>
        </p:txBody>
      </p:sp>
      <p:cxnSp>
        <p:nvCxnSpPr>
          <p:cNvPr id="20" name="Straight Connector 19"/>
          <p:cNvCxnSpPr>
            <a:cxnSpLocks noChangeShapeType="1"/>
          </p:cNvCxnSpPr>
          <p:nvPr/>
        </p:nvCxnSpPr>
        <p:spPr bwMode="auto">
          <a:xfrm>
            <a:off x="436563" y="4629150"/>
            <a:ext cx="8262035" cy="0"/>
          </a:xfrm>
          <a:prstGeom prst="line">
            <a:avLst/>
          </a:prstGeom>
          <a:noFill/>
          <a:ln w="9525">
            <a:solidFill>
              <a:srgbClr val="AAAAAA"/>
            </a:solidFill>
            <a:round/>
            <a:headEnd/>
            <a:tailEnd/>
          </a:ln>
        </p:spPr>
      </p:cxnSp>
    </p:spTree>
    <p:extLst>
      <p:ext uri="{BB962C8B-B14F-4D97-AF65-F5344CB8AC3E}">
        <p14:creationId xmlns:p14="http://schemas.microsoft.com/office/powerpoint/2010/main" val="48507978"/>
      </p:ext>
    </p:extLst>
  </p:cSld>
  <p:clrMapOvr>
    <a:masterClrMapping/>
  </p:clrMapOvr>
  <p:transition spd="med">
    <p:wipe dir="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229600" cy="3394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9217365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915400" cy="4038600"/>
          </a:xfrm>
          <a:prstGeom prst="rect">
            <a:avLst/>
          </a:prstGeom>
        </p:spPr>
        <p:txBody>
          <a:bodyPr/>
          <a:lstStyle>
            <a:lvl1pPr>
              <a:spcBef>
                <a:spcPts val="0"/>
              </a:spcBef>
              <a:defRPr sz="2000"/>
            </a:lvl1pPr>
            <a:lvl2pPr>
              <a:spcBef>
                <a:spcPts val="0"/>
              </a:spcBef>
              <a:defRPr sz="1800"/>
            </a:lvl2pPr>
            <a:lvl3pPr>
              <a:spcBef>
                <a:spcPts val="0"/>
              </a:spcBef>
              <a:defRPr sz="1600"/>
            </a:lvl3pPr>
            <a:lvl4pPr>
              <a:spcBef>
                <a:spcPts val="0"/>
              </a:spcBef>
              <a:defRPr sz="1400"/>
            </a:lvl4pPr>
            <a:lvl5pPr>
              <a:spcBef>
                <a:spcPts val="0"/>
              </a:spcBef>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8EEE574-F5AE-EC41-9C81-EF009312606D}"/>
              </a:ext>
            </a:extLst>
          </p:cNvPr>
          <p:cNvSpPr>
            <a:spLocks noGrp="1"/>
          </p:cNvSpPr>
          <p:nvPr>
            <p:ph type="body" sz="quarter" idx="10"/>
          </p:nvPr>
        </p:nvSpPr>
        <p:spPr>
          <a:xfrm>
            <a:off x="152400" y="0"/>
            <a:ext cx="8763000" cy="381000"/>
          </a:xfrm>
          <a:prstGeom prst="rect">
            <a:avLst/>
          </a:prstGeom>
        </p:spPr>
        <p:txBody>
          <a:bodyPr tIns="0"/>
          <a:lstStyle>
            <a:lvl1pPr marL="0" indent="0">
              <a:spcBef>
                <a:spcPts val="0"/>
              </a:spcBef>
              <a:buNone/>
              <a:defRPr>
                <a:solidFill>
                  <a:schemeClr val="bg1"/>
                </a:solidFill>
              </a:defRPr>
            </a:lvl1pPr>
          </a:lstStyle>
          <a:p>
            <a:pPr lvl="0"/>
            <a:r>
              <a:rPr lang="en-US" dirty="0"/>
              <a:t>Click to edit Master text styles</a:t>
            </a:r>
          </a:p>
        </p:txBody>
      </p:sp>
    </p:spTree>
    <p:extLst>
      <p:ext uri="{BB962C8B-B14F-4D97-AF65-F5344CB8AC3E}">
        <p14:creationId xmlns:p14="http://schemas.microsoft.com/office/powerpoint/2010/main" val="262064544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457200" y="1200150"/>
            <a:ext cx="8229600" cy="3394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7BBC359C-8B98-904F-955B-7B675E601B13}" type="datetimeFigureOut">
              <a:rPr lang="en-US" altLang="en-US"/>
              <a:pPr/>
              <a:t>10/28/21</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9A8E8E7-A6E1-1A4E-BFDF-C30BFEC4FA62}" type="slidenum">
              <a:rPr lang="en-US" altLang="en-US"/>
              <a:pPr/>
              <a:t>‹#›</a:t>
            </a:fld>
            <a:endParaRPr lang="en-US" altLang="en-US"/>
          </a:p>
        </p:txBody>
      </p:sp>
    </p:spTree>
    <p:extLst>
      <p:ext uri="{BB962C8B-B14F-4D97-AF65-F5344CB8AC3E}">
        <p14:creationId xmlns:p14="http://schemas.microsoft.com/office/powerpoint/2010/main" val="38614421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wo Columna">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
        <p:nvSpPr>
          <p:cNvPr id="3" name="Title 1">
            <a:extLst>
              <a:ext uri="{FF2B5EF4-FFF2-40B4-BE49-F238E27FC236}">
                <a16:creationId xmlns:a16="http://schemas.microsoft.com/office/drawing/2014/main" id="{FFB43658-48CD-764C-86BF-302575415EF4}"/>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
        <p:nvSpPr>
          <p:cNvPr id="4" name="Content Placeholder 2">
            <a:extLst>
              <a:ext uri="{FF2B5EF4-FFF2-40B4-BE49-F238E27FC236}">
                <a16:creationId xmlns:a16="http://schemas.microsoft.com/office/drawing/2014/main" id="{FF6F2A81-D24A-A44F-8915-B9DC7FC2AE67}"/>
              </a:ext>
            </a:extLst>
          </p:cNvPr>
          <p:cNvSpPr>
            <a:spLocks noGrp="1"/>
          </p:cNvSpPr>
          <p:nvPr>
            <p:ph idx="1"/>
          </p:nvPr>
        </p:nvSpPr>
        <p:spPr>
          <a:xfrm>
            <a:off x="152400"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0D255CA6-4B6D-7842-85B8-A423C0C60A30}"/>
              </a:ext>
            </a:extLst>
          </p:cNvPr>
          <p:cNvSpPr>
            <a:spLocks noGrp="1"/>
          </p:cNvSpPr>
          <p:nvPr>
            <p:ph idx="10"/>
          </p:nvPr>
        </p:nvSpPr>
        <p:spPr>
          <a:xfrm>
            <a:off x="4606103"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692643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6357442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a:lvl1pPr>
          </a:lstStyle>
          <a:p>
            <a:fld id="{80CC6A0C-5777-6141-8161-40A51E54DA25}" type="datetimeFigureOut">
              <a:rPr lang="en-US" altLang="en-US"/>
              <a:pPr/>
              <a:t>10/28/21</a:t>
            </a:fld>
            <a:endParaRPr lang="en-US" alt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a:lvl1pPr>
          </a:lstStyle>
          <a:p>
            <a:fld id="{BB1B0572-E7E6-434E-BFB5-5CD3555E83A4}"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878251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01FA5FD1-732F-9047-B0F4-603D0EAC5CB0}" type="datetimeFigureOut">
              <a:rPr lang="en-US" altLang="en-US"/>
              <a:pPr/>
              <a:t>10/28/21</a:t>
            </a:fld>
            <a:endParaRPr lang="en-US" altLang="en-US"/>
          </a:p>
        </p:txBody>
      </p:sp>
      <p:sp>
        <p:nvSpPr>
          <p:cNvPr id="6"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110870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D56D54B9-89B7-A248-9210-3C9346164D0F}" type="datetimeFigureOut">
              <a:rPr lang="en-US" altLang="en-US"/>
              <a:pPr/>
              <a:t>10/28/21</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B5559CE1-75A0-2043-A1BB-26E32B46DEB8}" type="slidenum">
              <a:rPr lang="en-US" altLang="en-US"/>
              <a:pPr/>
              <a:t>‹#›</a:t>
            </a:fld>
            <a:endParaRPr lang="en-US" altLang="en-US"/>
          </a:p>
        </p:txBody>
      </p:sp>
    </p:spTree>
    <p:extLst>
      <p:ext uri="{BB962C8B-B14F-4D97-AF65-F5344CB8AC3E}">
        <p14:creationId xmlns:p14="http://schemas.microsoft.com/office/powerpoint/2010/main" val="16562204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EBE5339B-726A-CF41-B4A0-6109F9D8F0EB}" type="datetimeFigureOut">
              <a:rPr lang="en-US" altLang="en-US"/>
              <a:pPr/>
              <a:t>10/28/21</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5ED28FB-5F5E-B441-A1E3-774C424C6E37}" type="slidenum">
              <a:rPr lang="en-US" altLang="en-US"/>
              <a:pPr/>
              <a:t>‹#›</a:t>
            </a:fld>
            <a:endParaRPr lang="en-US" altLang="en-US"/>
          </a:p>
        </p:txBody>
      </p:sp>
    </p:spTree>
    <p:extLst>
      <p:ext uri="{BB962C8B-B14F-4D97-AF65-F5344CB8AC3E}">
        <p14:creationId xmlns:p14="http://schemas.microsoft.com/office/powerpoint/2010/main" val="4133984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 Top">
  <p:cSld name="Title - Top">
    <p:spTree>
      <p:nvGrpSpPr>
        <p:cNvPr id="1" name="Shape 126"/>
        <p:cNvGrpSpPr/>
        <p:nvPr/>
      </p:nvGrpSpPr>
      <p:grpSpPr>
        <a:xfrm>
          <a:off x="0" y="0"/>
          <a:ext cx="0" cy="0"/>
          <a:chOff x="0" y="0"/>
          <a:chExt cx="0" cy="0"/>
        </a:xfrm>
      </p:grpSpPr>
      <p:sp>
        <p:nvSpPr>
          <p:cNvPr id="127" name="Shape 127"/>
          <p:cNvSpPr txBox="1">
            <a:spLocks noGrp="1"/>
          </p:cNvSpPr>
          <p:nvPr>
            <p:ph type="title"/>
          </p:nvPr>
        </p:nvSpPr>
        <p:spPr>
          <a:xfrm>
            <a:off x="669727" y="234404"/>
            <a:ext cx="7804500" cy="1138500"/>
          </a:xfrm>
          <a:prstGeom prst="rect">
            <a:avLst/>
          </a:prstGeom>
          <a:noFill/>
          <a:ln>
            <a:noFill/>
          </a:ln>
        </p:spPr>
        <p:txBody>
          <a:bodyPr spcFirstLastPara="1" wrap="square" lIns="58925" tIns="58925" rIns="58925" bIns="58925" anchor="ctr" anchorCtr="0"/>
          <a:lstStyle>
            <a:lvl1pPr marL="0" marR="0" lvl="0" indent="0" algn="ctr" rtl="0">
              <a:lnSpc>
                <a:spcPct val="100000"/>
              </a:lnSpc>
              <a:spcBef>
                <a:spcPts val="0"/>
              </a:spcBef>
              <a:spcAft>
                <a:spcPts val="0"/>
              </a:spcAft>
              <a:buClr>
                <a:srgbClr val="FFFFFF"/>
              </a:buClr>
              <a:buSzPts val="900"/>
              <a:buFont typeface="Helvetica Neue Light"/>
              <a:buNone/>
              <a:defRPr sz="5200" b="0" i="0" u="none" strike="noStrike" cap="none">
                <a:solidFill>
                  <a:srgbClr val="FFFFFF"/>
                </a:solidFill>
                <a:latin typeface="Helvetica Neue Light"/>
                <a:ea typeface="Helvetica Neue Light"/>
                <a:cs typeface="Helvetica Neue Light"/>
                <a:sym typeface="Helvetica Neue Light"/>
              </a:defRPr>
            </a:lvl1pPr>
            <a:lvl2pPr marL="0" marR="0" lvl="1" indent="152396" algn="ctr" rtl="0">
              <a:lnSpc>
                <a:spcPct val="100000"/>
              </a:lnSpc>
              <a:spcBef>
                <a:spcPts val="0"/>
              </a:spcBef>
              <a:spcAft>
                <a:spcPts val="0"/>
              </a:spcAft>
              <a:buClr>
                <a:srgbClr val="FFFFFF"/>
              </a:buClr>
              <a:buSzPts val="900"/>
              <a:buFont typeface="Helvetica Neue Light"/>
              <a:buNone/>
              <a:defRPr sz="5200" b="0" i="0" u="none" strike="noStrike" cap="none">
                <a:solidFill>
                  <a:srgbClr val="FFFFFF"/>
                </a:solidFill>
                <a:latin typeface="Helvetica Neue Light"/>
                <a:ea typeface="Helvetica Neue Light"/>
                <a:cs typeface="Helvetica Neue Light"/>
                <a:sym typeface="Helvetica Neue Light"/>
              </a:defRPr>
            </a:lvl2pPr>
            <a:lvl3pPr marL="0" marR="0" lvl="2" indent="292093" algn="ctr" rtl="0">
              <a:lnSpc>
                <a:spcPct val="100000"/>
              </a:lnSpc>
              <a:spcBef>
                <a:spcPts val="0"/>
              </a:spcBef>
              <a:spcAft>
                <a:spcPts val="0"/>
              </a:spcAft>
              <a:buClr>
                <a:srgbClr val="FFFFFF"/>
              </a:buClr>
              <a:buSzPts val="900"/>
              <a:buFont typeface="Helvetica Neue Light"/>
              <a:buNone/>
              <a:defRPr sz="5200" b="0" i="0" u="none" strike="noStrike" cap="none">
                <a:solidFill>
                  <a:srgbClr val="FFFFFF"/>
                </a:solidFill>
                <a:latin typeface="Helvetica Neue Light"/>
                <a:ea typeface="Helvetica Neue Light"/>
                <a:cs typeface="Helvetica Neue Light"/>
                <a:sym typeface="Helvetica Neue Light"/>
              </a:defRPr>
            </a:lvl3pPr>
            <a:lvl4pPr marL="0" marR="0" lvl="3" indent="444489" algn="ctr" rtl="0">
              <a:lnSpc>
                <a:spcPct val="100000"/>
              </a:lnSpc>
              <a:spcBef>
                <a:spcPts val="0"/>
              </a:spcBef>
              <a:spcAft>
                <a:spcPts val="0"/>
              </a:spcAft>
              <a:buClr>
                <a:srgbClr val="FFFFFF"/>
              </a:buClr>
              <a:buSzPts val="900"/>
              <a:buFont typeface="Helvetica Neue Light"/>
              <a:buNone/>
              <a:defRPr sz="5200" b="0" i="0" u="none" strike="noStrike" cap="none">
                <a:solidFill>
                  <a:srgbClr val="FFFFFF"/>
                </a:solidFill>
                <a:latin typeface="Helvetica Neue Light"/>
                <a:ea typeface="Helvetica Neue Light"/>
                <a:cs typeface="Helvetica Neue Light"/>
                <a:sym typeface="Helvetica Neue Light"/>
              </a:defRPr>
            </a:lvl4pPr>
            <a:lvl5pPr marL="0" marR="0" lvl="4" indent="584186" algn="ctr" rtl="0">
              <a:lnSpc>
                <a:spcPct val="100000"/>
              </a:lnSpc>
              <a:spcBef>
                <a:spcPts val="0"/>
              </a:spcBef>
              <a:spcAft>
                <a:spcPts val="0"/>
              </a:spcAft>
              <a:buClr>
                <a:srgbClr val="FFFFFF"/>
              </a:buClr>
              <a:buSzPts val="900"/>
              <a:buFont typeface="Helvetica Neue Light"/>
              <a:buNone/>
              <a:defRPr sz="5200" b="0" i="0" u="none" strike="noStrike" cap="none">
                <a:solidFill>
                  <a:srgbClr val="FFFFFF"/>
                </a:solidFill>
                <a:latin typeface="Helvetica Neue Light"/>
                <a:ea typeface="Helvetica Neue Light"/>
                <a:cs typeface="Helvetica Neue Light"/>
                <a:sym typeface="Helvetica Neue Light"/>
              </a:defRPr>
            </a:lvl5pPr>
            <a:lvl6pPr marL="0" marR="0" lvl="5" indent="736582" algn="ctr" rtl="0">
              <a:lnSpc>
                <a:spcPct val="100000"/>
              </a:lnSpc>
              <a:spcBef>
                <a:spcPts val="0"/>
              </a:spcBef>
              <a:spcAft>
                <a:spcPts val="0"/>
              </a:spcAft>
              <a:buClr>
                <a:srgbClr val="FFFFFF"/>
              </a:buClr>
              <a:buSzPts val="900"/>
              <a:buFont typeface="Helvetica Neue Light"/>
              <a:buNone/>
              <a:defRPr sz="5200" b="0" i="0" u="none" strike="noStrike" cap="none">
                <a:solidFill>
                  <a:srgbClr val="FFFFFF"/>
                </a:solidFill>
                <a:latin typeface="Helvetica Neue Light"/>
                <a:ea typeface="Helvetica Neue Light"/>
                <a:cs typeface="Helvetica Neue Light"/>
                <a:sym typeface="Helvetica Neue Light"/>
              </a:defRPr>
            </a:lvl6pPr>
            <a:lvl7pPr marL="0" marR="0" lvl="6" indent="888978" algn="ctr" rtl="0">
              <a:lnSpc>
                <a:spcPct val="100000"/>
              </a:lnSpc>
              <a:spcBef>
                <a:spcPts val="0"/>
              </a:spcBef>
              <a:spcAft>
                <a:spcPts val="0"/>
              </a:spcAft>
              <a:buClr>
                <a:srgbClr val="FFFFFF"/>
              </a:buClr>
              <a:buSzPts val="900"/>
              <a:buFont typeface="Helvetica Neue Light"/>
              <a:buNone/>
              <a:defRPr sz="5200" b="0" i="0" u="none" strike="noStrike" cap="none">
                <a:solidFill>
                  <a:srgbClr val="FFFFFF"/>
                </a:solidFill>
                <a:latin typeface="Helvetica Neue Light"/>
                <a:ea typeface="Helvetica Neue Light"/>
                <a:cs typeface="Helvetica Neue Light"/>
                <a:sym typeface="Helvetica Neue Light"/>
              </a:defRPr>
            </a:lvl7pPr>
            <a:lvl8pPr marL="0" marR="0" lvl="7" indent="1028675" algn="ctr" rtl="0">
              <a:lnSpc>
                <a:spcPct val="100000"/>
              </a:lnSpc>
              <a:spcBef>
                <a:spcPts val="0"/>
              </a:spcBef>
              <a:spcAft>
                <a:spcPts val="0"/>
              </a:spcAft>
              <a:buClr>
                <a:srgbClr val="FFFFFF"/>
              </a:buClr>
              <a:buSzPts val="900"/>
              <a:buFont typeface="Helvetica Neue Light"/>
              <a:buNone/>
              <a:defRPr sz="5200" b="0" i="0" u="none" strike="noStrike" cap="none">
                <a:solidFill>
                  <a:srgbClr val="FFFFFF"/>
                </a:solidFill>
                <a:latin typeface="Helvetica Neue Light"/>
                <a:ea typeface="Helvetica Neue Light"/>
                <a:cs typeface="Helvetica Neue Light"/>
                <a:sym typeface="Helvetica Neue Light"/>
              </a:defRPr>
            </a:lvl8pPr>
            <a:lvl9pPr marL="0" marR="0" lvl="8" indent="1181071" algn="ctr" rtl="0">
              <a:lnSpc>
                <a:spcPct val="100000"/>
              </a:lnSpc>
              <a:spcBef>
                <a:spcPts val="0"/>
              </a:spcBef>
              <a:spcAft>
                <a:spcPts val="0"/>
              </a:spcAft>
              <a:buClr>
                <a:srgbClr val="FFFFFF"/>
              </a:buClr>
              <a:buSzPts val="900"/>
              <a:buFont typeface="Helvetica Neue Light"/>
              <a:buNone/>
              <a:defRPr sz="5200" b="0" i="0" u="none" strike="noStrike" cap="none">
                <a:solidFill>
                  <a:srgbClr val="FFFFFF"/>
                </a:solidFill>
                <a:latin typeface="Helvetica Neue Light"/>
                <a:ea typeface="Helvetica Neue Light"/>
                <a:cs typeface="Helvetica Neue Light"/>
                <a:sym typeface="Helvetica Neue Light"/>
              </a:defRPr>
            </a:lvl9pPr>
          </a:lstStyle>
          <a:p>
            <a:endParaRPr/>
          </a:p>
        </p:txBody>
      </p:sp>
      <p:sp>
        <p:nvSpPr>
          <p:cNvPr id="128" name="Shape 128"/>
          <p:cNvSpPr txBox="1">
            <a:spLocks noGrp="1"/>
          </p:cNvSpPr>
          <p:nvPr>
            <p:ph type="sldNum" idx="12"/>
          </p:nvPr>
        </p:nvSpPr>
        <p:spPr>
          <a:xfrm>
            <a:off x="4437983" y="4878958"/>
            <a:ext cx="259200" cy="201000"/>
          </a:xfrm>
          <a:prstGeom prst="rect">
            <a:avLst/>
          </a:prstGeom>
          <a:noFill/>
          <a:ln>
            <a:noFill/>
          </a:ln>
        </p:spPr>
        <p:txBody>
          <a:bodyPr spcFirstLastPara="1" wrap="square" lIns="32750" tIns="32750" rIns="32750" bIns="32750" anchor="t" anchorCtr="0">
            <a:noAutofit/>
          </a:bodyPr>
          <a:lstStyle>
            <a:lvl1pPr marL="0" marR="0" lvl="0" indent="0" algn="ctr" rtl="0">
              <a:lnSpc>
                <a:spcPct val="100000"/>
              </a:lnSpc>
              <a:spcBef>
                <a:spcPts val="0"/>
              </a:spcBef>
              <a:spcAft>
                <a:spcPts val="0"/>
              </a:spcAft>
              <a:buClr>
                <a:srgbClr val="000000"/>
              </a:buClr>
              <a:buFont typeface="Helvetica Neue Light"/>
              <a:buNone/>
              <a:defRPr sz="1200" b="0" i="0" u="none" strike="noStrike" cap="none">
                <a:solidFill>
                  <a:srgbClr val="000000"/>
                </a:solidFill>
                <a:latin typeface="Helvetica Neue Light"/>
                <a:ea typeface="Helvetica Neue Light"/>
                <a:cs typeface="Helvetica Neue Light"/>
                <a:sym typeface="Helvetica Neue Light"/>
              </a:defRPr>
            </a:lvl1pPr>
            <a:lvl2pPr marL="0" marR="0" lvl="1" indent="0" algn="ctr" rtl="0">
              <a:lnSpc>
                <a:spcPct val="100000"/>
              </a:lnSpc>
              <a:spcBef>
                <a:spcPts val="0"/>
              </a:spcBef>
              <a:spcAft>
                <a:spcPts val="0"/>
              </a:spcAft>
              <a:buClr>
                <a:srgbClr val="000000"/>
              </a:buClr>
              <a:buFont typeface="Helvetica Neue Light"/>
              <a:buNone/>
              <a:defRPr sz="1200" b="0" i="0" u="none" strike="noStrike" cap="none">
                <a:solidFill>
                  <a:srgbClr val="000000"/>
                </a:solidFill>
                <a:latin typeface="Helvetica Neue Light"/>
                <a:ea typeface="Helvetica Neue Light"/>
                <a:cs typeface="Helvetica Neue Light"/>
                <a:sym typeface="Helvetica Neue Light"/>
              </a:defRPr>
            </a:lvl2pPr>
            <a:lvl3pPr marL="0" marR="0" lvl="2" indent="0" algn="ctr" rtl="0">
              <a:lnSpc>
                <a:spcPct val="100000"/>
              </a:lnSpc>
              <a:spcBef>
                <a:spcPts val="0"/>
              </a:spcBef>
              <a:spcAft>
                <a:spcPts val="0"/>
              </a:spcAft>
              <a:buClr>
                <a:srgbClr val="000000"/>
              </a:buClr>
              <a:buFont typeface="Helvetica Neue Light"/>
              <a:buNone/>
              <a:defRPr sz="1200" b="0" i="0" u="none" strike="noStrike" cap="none">
                <a:solidFill>
                  <a:srgbClr val="000000"/>
                </a:solidFill>
                <a:latin typeface="Helvetica Neue Light"/>
                <a:ea typeface="Helvetica Neue Light"/>
                <a:cs typeface="Helvetica Neue Light"/>
                <a:sym typeface="Helvetica Neue Light"/>
              </a:defRPr>
            </a:lvl3pPr>
            <a:lvl4pPr marL="0" marR="0" lvl="3" indent="0" algn="ctr" rtl="0">
              <a:lnSpc>
                <a:spcPct val="100000"/>
              </a:lnSpc>
              <a:spcBef>
                <a:spcPts val="0"/>
              </a:spcBef>
              <a:spcAft>
                <a:spcPts val="0"/>
              </a:spcAft>
              <a:buClr>
                <a:srgbClr val="000000"/>
              </a:buClr>
              <a:buFont typeface="Helvetica Neue Light"/>
              <a:buNone/>
              <a:defRPr sz="1200" b="0" i="0" u="none" strike="noStrike" cap="none">
                <a:solidFill>
                  <a:srgbClr val="000000"/>
                </a:solidFill>
                <a:latin typeface="Helvetica Neue Light"/>
                <a:ea typeface="Helvetica Neue Light"/>
                <a:cs typeface="Helvetica Neue Light"/>
                <a:sym typeface="Helvetica Neue Light"/>
              </a:defRPr>
            </a:lvl4pPr>
            <a:lvl5pPr marL="0" marR="0" lvl="4" indent="0" algn="ctr" rtl="0">
              <a:lnSpc>
                <a:spcPct val="100000"/>
              </a:lnSpc>
              <a:spcBef>
                <a:spcPts val="0"/>
              </a:spcBef>
              <a:spcAft>
                <a:spcPts val="0"/>
              </a:spcAft>
              <a:buClr>
                <a:srgbClr val="000000"/>
              </a:buClr>
              <a:buFont typeface="Helvetica Neue Light"/>
              <a:buNone/>
              <a:defRPr sz="1200" b="0" i="0" u="none" strike="noStrike" cap="none">
                <a:solidFill>
                  <a:srgbClr val="000000"/>
                </a:solidFill>
                <a:latin typeface="Helvetica Neue Light"/>
                <a:ea typeface="Helvetica Neue Light"/>
                <a:cs typeface="Helvetica Neue Light"/>
                <a:sym typeface="Helvetica Neue Light"/>
              </a:defRPr>
            </a:lvl5pPr>
            <a:lvl6pPr marL="0" marR="0" lvl="5" indent="0" algn="ctr" rtl="0">
              <a:lnSpc>
                <a:spcPct val="100000"/>
              </a:lnSpc>
              <a:spcBef>
                <a:spcPts val="0"/>
              </a:spcBef>
              <a:spcAft>
                <a:spcPts val="0"/>
              </a:spcAft>
              <a:buClr>
                <a:srgbClr val="000000"/>
              </a:buClr>
              <a:buFont typeface="Helvetica Neue Light"/>
              <a:buNone/>
              <a:defRPr sz="1200" b="0" i="0" u="none" strike="noStrike" cap="none">
                <a:solidFill>
                  <a:srgbClr val="000000"/>
                </a:solidFill>
                <a:latin typeface="Helvetica Neue Light"/>
                <a:ea typeface="Helvetica Neue Light"/>
                <a:cs typeface="Helvetica Neue Light"/>
                <a:sym typeface="Helvetica Neue Light"/>
              </a:defRPr>
            </a:lvl6pPr>
            <a:lvl7pPr marL="0" marR="0" lvl="6" indent="0" algn="ctr" rtl="0">
              <a:lnSpc>
                <a:spcPct val="100000"/>
              </a:lnSpc>
              <a:spcBef>
                <a:spcPts val="0"/>
              </a:spcBef>
              <a:spcAft>
                <a:spcPts val="0"/>
              </a:spcAft>
              <a:buClr>
                <a:srgbClr val="000000"/>
              </a:buClr>
              <a:buFont typeface="Helvetica Neue Light"/>
              <a:buNone/>
              <a:defRPr sz="1200" b="0" i="0" u="none" strike="noStrike" cap="none">
                <a:solidFill>
                  <a:srgbClr val="000000"/>
                </a:solidFill>
                <a:latin typeface="Helvetica Neue Light"/>
                <a:ea typeface="Helvetica Neue Light"/>
                <a:cs typeface="Helvetica Neue Light"/>
                <a:sym typeface="Helvetica Neue Light"/>
              </a:defRPr>
            </a:lvl7pPr>
            <a:lvl8pPr marL="0" marR="0" lvl="7" indent="0" algn="ctr" rtl="0">
              <a:lnSpc>
                <a:spcPct val="100000"/>
              </a:lnSpc>
              <a:spcBef>
                <a:spcPts val="0"/>
              </a:spcBef>
              <a:spcAft>
                <a:spcPts val="0"/>
              </a:spcAft>
              <a:buClr>
                <a:srgbClr val="000000"/>
              </a:buClr>
              <a:buFont typeface="Helvetica Neue Light"/>
              <a:buNone/>
              <a:defRPr sz="1200" b="0" i="0" u="none" strike="noStrike" cap="none">
                <a:solidFill>
                  <a:srgbClr val="000000"/>
                </a:solidFill>
                <a:latin typeface="Helvetica Neue Light"/>
                <a:ea typeface="Helvetica Neue Light"/>
                <a:cs typeface="Helvetica Neue Light"/>
                <a:sym typeface="Helvetica Neue Light"/>
              </a:defRPr>
            </a:lvl8pPr>
            <a:lvl9pPr marL="0" marR="0" lvl="8" indent="0" algn="ctr" rtl="0">
              <a:lnSpc>
                <a:spcPct val="100000"/>
              </a:lnSpc>
              <a:spcBef>
                <a:spcPts val="0"/>
              </a:spcBef>
              <a:spcAft>
                <a:spcPts val="0"/>
              </a:spcAft>
              <a:buClr>
                <a:srgbClr val="000000"/>
              </a:buClr>
              <a:buFont typeface="Helvetica Neue Light"/>
              <a:buNone/>
              <a:defRPr sz="1200" b="0" i="0" u="none" strike="noStrike" cap="none">
                <a:solidFill>
                  <a:srgbClr val="000000"/>
                </a:solidFill>
                <a:latin typeface="Helvetica Neue Light"/>
                <a:ea typeface="Helvetica Neue Light"/>
                <a:cs typeface="Helvetica Neue Light"/>
                <a:sym typeface="Helvetica Neue Light"/>
              </a:defRPr>
            </a:lvl9pPr>
          </a:lstStyle>
          <a:p>
            <a:fld id="{00000000-1234-1234-1234-123412341234}" type="slidenum">
              <a:rPr lang="en" smtClean="0"/>
              <a:pPr/>
              <a:t>‹#›</a:t>
            </a:fld>
            <a:endParaRPr lang="en" sz="900">
              <a:solidFill>
                <a:schemeClr val="dk2"/>
              </a:solidFill>
              <a:latin typeface="Arial"/>
              <a:ea typeface="Arial"/>
              <a:cs typeface="Arial"/>
              <a:sym typeface="Arial"/>
            </a:endParaRPr>
          </a:p>
        </p:txBody>
      </p:sp>
    </p:spTree>
    <p:extLst>
      <p:ext uri="{BB962C8B-B14F-4D97-AF65-F5344CB8AC3E}">
        <p14:creationId xmlns:p14="http://schemas.microsoft.com/office/powerpoint/2010/main" val="5126492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EA3C9F-7D12-3545-960E-705A57668C4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7E2C850-D872-A241-B2B2-7623EF39B3D0}"/>
              </a:ext>
            </a:extLst>
          </p:cNvPr>
          <p:cNvSpPr>
            <a:spLocks noGrp="1"/>
          </p:cNvSpPr>
          <p:nvPr>
            <p:ph type="dt" sz="half" idx="10"/>
          </p:nvPr>
        </p:nvSpPr>
        <p:spPr/>
        <p:txBody>
          <a:bodyPr/>
          <a:lstStyle/>
          <a:p>
            <a:fld id="{5930C750-AE18-EC43-9491-942A17C3900E}" type="datetimeFigureOut">
              <a:rPr lang="en-US" smtClean="0"/>
              <a:t>10/28/21</a:t>
            </a:fld>
            <a:endParaRPr lang="en-US"/>
          </a:p>
        </p:txBody>
      </p:sp>
      <p:sp>
        <p:nvSpPr>
          <p:cNvPr id="4" name="Footer Placeholder 3">
            <a:extLst>
              <a:ext uri="{FF2B5EF4-FFF2-40B4-BE49-F238E27FC236}">
                <a16:creationId xmlns:a16="http://schemas.microsoft.com/office/drawing/2014/main" id="{726ADEAC-2CB6-1D4C-A1DB-89C644319E4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9CB009C-E6AF-8948-BA86-4D21DC6559D9}"/>
              </a:ext>
            </a:extLst>
          </p:cNvPr>
          <p:cNvSpPr>
            <a:spLocks noGrp="1"/>
          </p:cNvSpPr>
          <p:nvPr>
            <p:ph type="sldNum" sz="quarter" idx="12"/>
          </p:nvPr>
        </p:nvSpPr>
        <p:spPr/>
        <p:txBody>
          <a:bodyPr/>
          <a:lstStyle/>
          <a:p>
            <a:fld id="{1A2CFC11-EFDF-2A41-ADA5-A9517D3E7637}" type="slidenum">
              <a:rPr lang="en-US" smtClean="0"/>
              <a:t>‹#›</a:t>
            </a:fld>
            <a:endParaRPr lang="en-US"/>
          </a:p>
        </p:txBody>
      </p:sp>
    </p:spTree>
    <p:extLst>
      <p:ext uri="{BB962C8B-B14F-4D97-AF65-F5344CB8AC3E}">
        <p14:creationId xmlns:p14="http://schemas.microsoft.com/office/powerpoint/2010/main" val="20669083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em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9" name="TextBox 11"/>
          <p:cNvSpPr txBox="1">
            <a:spLocks noChangeArrowheads="1"/>
          </p:cNvSpPr>
          <p:nvPr userDrawn="1"/>
        </p:nvSpPr>
        <p:spPr bwMode="auto">
          <a:xfrm>
            <a:off x="255588" y="4695825"/>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1050" b="1">
                <a:solidFill>
                  <a:schemeClr val="bg1"/>
                </a:solidFill>
              </a:rPr>
              <a:pPr marL="0" marR="0" lvl="0" indent="0" algn="l" defTabSz="457200" rtl="0" eaLnBrk="1" fontAlgn="base" latinLnBrk="0" hangingPunct="1">
                <a:lnSpc>
                  <a:spcPct val="100000"/>
                </a:lnSpc>
                <a:spcBef>
                  <a:spcPct val="0"/>
                </a:spcBef>
                <a:spcAft>
                  <a:spcPct val="0"/>
                </a:spcAft>
                <a:buClrTx/>
                <a:buSzTx/>
                <a:buFontTx/>
                <a:buNone/>
                <a:tabLst/>
                <a:defRPr/>
              </a:pPr>
              <a:t>‹#›</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E6156 – Topics in SW Engineering: </a:t>
            </a:r>
            <a:r>
              <a:rPr lang="en-US" altLang="en-US" sz="1050" i="1" dirty="0">
                <a:solidFill>
                  <a:schemeClr val="bg1"/>
                </a:solidFill>
              </a:rPr>
              <a:t>Lecture 7: CloudFront, NoSQL, Certificates, DNS, Service Composition</a:t>
            </a:r>
          </a:p>
          <a:p>
            <a:r>
              <a:rPr lang="de-DE" altLang="en-US" sz="900" i="1" dirty="0">
                <a:solidFill>
                  <a:schemeClr val="bg1"/>
                </a:solidFill>
              </a:rPr>
              <a:t>© Donald F. Ferguson, 2021</a:t>
            </a:r>
            <a:endParaRPr lang="en-US" altLang="en-US" sz="900" i="1" dirty="0">
              <a:solidFill>
                <a:schemeClr val="bg1"/>
              </a:solidFill>
            </a:endParaRPr>
          </a:p>
        </p:txBody>
      </p:sp>
      <p:pic>
        <p:nvPicPr>
          <p:cNvPr id="12" name="Picture 10"/>
          <p:cNvPicPr>
            <a:picLocks noChangeAspect="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Tree>
  </p:cSld>
  <p:clrMap bg1="lt1" tx1="dk1" bg2="lt2" tx2="dk2" accent1="accent1" accent2="accent2" accent3="accent3" accent4="accent4" accent5="accent5" accent6="accent6" hlink="hlink" folHlink="folHlink"/>
  <p:sldLayoutIdLst>
    <p:sldLayoutId id="2147493469" r:id="rId1"/>
    <p:sldLayoutId id="2147493474" r:id="rId2"/>
    <p:sldLayoutId id="2147493586" r:id="rId3"/>
    <p:sldLayoutId id="2147493478" r:id="rId4"/>
    <p:sldLayoutId id="2147493475" r:id="rId5"/>
    <p:sldLayoutId id="2147493476" r:id="rId6"/>
    <p:sldLayoutId id="2147493477" r:id="rId7"/>
    <p:sldLayoutId id="2147493591" r:id="rId8"/>
    <p:sldLayoutId id="2147493592" r:id="rId9"/>
    <p:sldLayoutId id="2147493593" r:id="rId10"/>
    <p:sldLayoutId id="2147493594" r:id="rId11"/>
    <p:sldLayoutId id="2147493595" r:id="rId12"/>
    <p:sldLayoutId id="2147493596" r:id="rId13"/>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10.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11.xml"/><Relationship Id="rId4" Type="http://schemas.openxmlformats.org/officeDocument/2006/relationships/image" Target="../media/image1.emf"/></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2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6.xml"/><Relationship Id="rId1" Type="http://schemas.openxmlformats.org/officeDocument/2006/relationships/slideLayout" Target="../slideLayouts/slideLayout13.xml"/><Relationship Id="rId4" Type="http://schemas.openxmlformats.org/officeDocument/2006/relationships/image" Target="../media/image15.png"/></Relationships>
</file>

<file path=ppt/slides/_rels/slide2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7.xml"/><Relationship Id="rId1" Type="http://schemas.openxmlformats.org/officeDocument/2006/relationships/slideLayout" Target="../slideLayouts/slideLayout13.xml"/><Relationship Id="rId4" Type="http://schemas.openxmlformats.org/officeDocument/2006/relationships/image" Target="../media/image16.png"/></Relationships>
</file>

<file path=ppt/slides/_rels/slide2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8.xml"/><Relationship Id="rId1" Type="http://schemas.openxmlformats.org/officeDocument/2006/relationships/slideLayout" Target="../slideLayouts/slideLayout13.xml"/><Relationship Id="rId4" Type="http://schemas.openxmlformats.org/officeDocument/2006/relationships/image" Target="../media/image17.png"/></Relationships>
</file>

<file path=ppt/slides/_rels/slide2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9.xml"/><Relationship Id="rId1" Type="http://schemas.openxmlformats.org/officeDocument/2006/relationships/slideLayout" Target="../slideLayouts/slideLayout13.xml"/><Relationship Id="rId4" Type="http://schemas.openxmlformats.org/officeDocument/2006/relationships/image" Target="../media/image18.png"/></Relationships>
</file>

<file path=ppt/slides/_rels/slide2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0.xml"/><Relationship Id="rId1" Type="http://schemas.openxmlformats.org/officeDocument/2006/relationships/slideLayout" Target="../slideLayouts/slideLayout13.xml"/><Relationship Id="rId4" Type="http://schemas.openxmlformats.org/officeDocument/2006/relationships/image" Target="../media/image19.png"/></Relationships>
</file>

<file path=ppt/slides/_rels/slide2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1.xml"/><Relationship Id="rId1" Type="http://schemas.openxmlformats.org/officeDocument/2006/relationships/slideLayout" Target="../slideLayouts/slideLayout13.xml"/><Relationship Id="rId4" Type="http://schemas.openxmlformats.org/officeDocument/2006/relationships/image" Target="../media/image20.png"/></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2.xml"/><Relationship Id="rId1" Type="http://schemas.openxmlformats.org/officeDocument/2006/relationships/slideLayout" Target="../slideLayouts/slideLayout11.xml"/><Relationship Id="rId4" Type="http://schemas.openxmlformats.org/officeDocument/2006/relationships/image" Target="../media/image1.emf"/></Relationships>
</file>

<file path=ppt/slides/_rels/slide28.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image" Target="../media/image22.tiff"/><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10.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8" Type="http://schemas.openxmlformats.org/officeDocument/2006/relationships/hyperlink" Target="https://en.wikipedia.org/wiki/Software_transactional_memory" TargetMode="External"/><Relationship Id="rId3" Type="http://schemas.openxmlformats.org/officeDocument/2006/relationships/hyperlink" Target="https://en.wikipedia.org/wiki/Database" TargetMode="External"/><Relationship Id="rId7" Type="http://schemas.openxmlformats.org/officeDocument/2006/relationships/hyperlink" Target="https://en.wikipedia.org/wiki/Serializability#cite_note-Herlihy1993-3" TargetMode="External"/><Relationship Id="rId2" Type="http://schemas.openxmlformats.org/officeDocument/2006/relationships/hyperlink" Target="https://en.wikipedia.org/wiki/Concurrency_control" TargetMode="External"/><Relationship Id="rId1" Type="http://schemas.openxmlformats.org/officeDocument/2006/relationships/slideLayout" Target="../slideLayouts/slideLayout1.xml"/><Relationship Id="rId6" Type="http://schemas.openxmlformats.org/officeDocument/2006/relationships/hyperlink" Target="https://en.wikipedia.org/wiki/Transactional_memory" TargetMode="External"/><Relationship Id="rId11" Type="http://schemas.openxmlformats.org/officeDocument/2006/relationships/hyperlink" Target="https://en.wikipedia.org/wiki/Isolation_(computer_science)" TargetMode="External"/><Relationship Id="rId5" Type="http://schemas.openxmlformats.org/officeDocument/2006/relationships/hyperlink" Target="https://en.wikipedia.org/wiki/Database_transaction" TargetMode="External"/><Relationship Id="rId10" Type="http://schemas.openxmlformats.org/officeDocument/2006/relationships/hyperlink" Target="https://en.wikipedia.org/wiki/Schedule_(computer_science)" TargetMode="External"/><Relationship Id="rId4" Type="http://schemas.openxmlformats.org/officeDocument/2006/relationships/hyperlink" Target="https://en.wikipedia.org/wiki/Transaction_processing" TargetMode="External"/><Relationship Id="rId9" Type="http://schemas.openxmlformats.org/officeDocument/2006/relationships/hyperlink" Target="https://en.wikipedia.org/wiki/Distributed_computing" TargetMode="External"/></Relationships>
</file>

<file path=ppt/slides/_rels/slide7.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CE15D65-8053-1B4E-B089-18B4089AAFB8}"/>
              </a:ext>
            </a:extLst>
          </p:cNvPr>
          <p:cNvPicPr>
            <a:picLocks noChangeAspect="1"/>
          </p:cNvPicPr>
          <p:nvPr/>
        </p:nvPicPr>
        <p:blipFill>
          <a:blip r:embed="rId3"/>
          <a:stretch>
            <a:fillRect/>
          </a:stretch>
        </p:blipFill>
        <p:spPr>
          <a:xfrm>
            <a:off x="-2" y="-1"/>
            <a:ext cx="9144001" cy="5143501"/>
          </a:xfrm>
          <a:prstGeom prst="rect">
            <a:avLst/>
          </a:prstGeom>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3075"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6" name="TextBox 9"/>
          <p:cNvSpPr txBox="1">
            <a:spLocks noChangeArrowheads="1"/>
          </p:cNvSpPr>
          <p:nvPr/>
        </p:nvSpPr>
        <p:spPr bwMode="auto">
          <a:xfrm>
            <a:off x="-2" y="1"/>
            <a:ext cx="9144002"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3200" i="1" dirty="0"/>
              <a:t>E6156 – Topics in SW Engineering: Cloud Computing</a:t>
            </a:r>
          </a:p>
          <a:p>
            <a:pPr algn="ctr"/>
            <a:r>
              <a:rPr lang="en-US" altLang="en-US" sz="3200" i="1" dirty="0">
                <a:solidFill>
                  <a:srgbClr val="FFFF00"/>
                </a:solidFill>
              </a:rPr>
              <a:t>Lecture 7: CloudFront, NoSQL, Certificates, DNS,</a:t>
            </a:r>
            <a:br>
              <a:rPr lang="en-US" altLang="en-US" sz="3200" i="1" dirty="0">
                <a:solidFill>
                  <a:srgbClr val="FFFF00"/>
                </a:solidFill>
              </a:rPr>
            </a:br>
            <a:r>
              <a:rPr lang="en-US" altLang="en-US" sz="3200" i="1" dirty="0">
                <a:solidFill>
                  <a:srgbClr val="FFFF00"/>
                </a:solidFill>
              </a:rPr>
              <a:t>Service Composition</a:t>
            </a:r>
          </a:p>
        </p:txBody>
      </p:sp>
      <p:sp>
        <p:nvSpPr>
          <p:cNvPr id="3077" name="TextBox 10"/>
          <p:cNvSpPr txBox="1">
            <a:spLocks noChangeArrowheads="1"/>
          </p:cNvSpPr>
          <p:nvPr/>
        </p:nvSpPr>
        <p:spPr bwMode="auto">
          <a:xfrm>
            <a:off x="0" y="4732991"/>
            <a:ext cx="91440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r>
              <a:rPr lang="en-US" altLang="en-US" sz="1200" i="1" dirty="0">
                <a:solidFill>
                  <a:schemeClr val="bg1"/>
                </a:solidFill>
              </a:rPr>
              <a:t>© Donald F. Ferguson, 2021</a:t>
            </a:r>
          </a:p>
        </p:txBody>
      </p:sp>
    </p:spTree>
    <p:extLst>
      <p:ext uri="{BB962C8B-B14F-4D97-AF65-F5344CB8AC3E}">
        <p14:creationId xmlns:p14="http://schemas.microsoft.com/office/powerpoint/2010/main" val="20379959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851850" y="520306"/>
            <a:ext cx="3810000" cy="2413000"/>
          </a:xfrm>
          <a:prstGeom prst="rect">
            <a:avLst/>
          </a:prstGeom>
        </p:spPr>
      </p:pic>
      <p:sp>
        <p:nvSpPr>
          <p:cNvPr id="3" name="Content Placeholder 2"/>
          <p:cNvSpPr>
            <a:spLocks noGrp="1"/>
          </p:cNvSpPr>
          <p:nvPr>
            <p:ph idx="1"/>
          </p:nvPr>
        </p:nvSpPr>
        <p:spPr/>
        <p:txBody>
          <a:bodyPr/>
          <a:lstStyle/>
          <a:p>
            <a:r>
              <a:rPr lang="en-US" dirty="0"/>
              <a:t>Availability and scalability via</a:t>
            </a:r>
          </a:p>
          <a:p>
            <a:pPr lvl="1"/>
            <a:r>
              <a:rPr lang="en-US" dirty="0"/>
              <a:t>Multiple, replicated data stores.</a:t>
            </a:r>
          </a:p>
          <a:p>
            <a:pPr lvl="1"/>
            <a:r>
              <a:rPr lang="en-US" dirty="0"/>
              <a:t>Read goes to “any” replica.</a:t>
            </a:r>
          </a:p>
          <a:p>
            <a:pPr lvl="1"/>
            <a:r>
              <a:rPr lang="en-US" dirty="0"/>
              <a:t>PUT/POST/DELETE</a:t>
            </a:r>
          </a:p>
          <a:p>
            <a:pPr lvl="2"/>
            <a:r>
              <a:rPr lang="en-US" dirty="0"/>
              <a:t>Goes to any replica</a:t>
            </a:r>
          </a:p>
          <a:p>
            <a:pPr lvl="2"/>
            <a:r>
              <a:rPr lang="en-US" dirty="0"/>
              <a:t>Change propagate asynchronously</a:t>
            </a:r>
          </a:p>
          <a:p>
            <a:r>
              <a:rPr lang="en-US" dirty="0"/>
              <a:t>GET may not see the latest value if the update has</a:t>
            </a:r>
            <a:br>
              <a:rPr lang="en-US" dirty="0"/>
            </a:br>
            <a:r>
              <a:rPr lang="en-US" dirty="0"/>
              <a:t>not propagated to the replica.</a:t>
            </a:r>
          </a:p>
          <a:p>
            <a:r>
              <a:rPr lang="en-US" dirty="0"/>
              <a:t>There are several algorithms for conflict resolution</a:t>
            </a:r>
          </a:p>
          <a:p>
            <a:pPr lvl="1"/>
            <a:r>
              <a:rPr lang="en-US" dirty="0"/>
              <a:t>Detect and handle in application.</a:t>
            </a:r>
          </a:p>
          <a:p>
            <a:pPr lvl="1"/>
            <a:r>
              <a:rPr lang="en-US" dirty="0"/>
              <a:t>Clock/change vectors/version numbers</a:t>
            </a:r>
          </a:p>
          <a:p>
            <a:pPr lvl="1"/>
            <a:r>
              <a:rPr lang="mr-IN" dirty="0"/>
              <a:t>…</a:t>
            </a:r>
            <a:r>
              <a:rPr lang="en-US" dirty="0"/>
              <a:t> </a:t>
            </a:r>
            <a:r>
              <a:rPr lang="mr-IN" dirty="0"/>
              <a:t>…</a:t>
            </a:r>
            <a:endParaRPr lang="en-US" dirty="0"/>
          </a:p>
        </p:txBody>
      </p:sp>
      <p:sp>
        <p:nvSpPr>
          <p:cNvPr id="2" name="Title 1"/>
          <p:cNvSpPr>
            <a:spLocks noGrp="1"/>
          </p:cNvSpPr>
          <p:nvPr>
            <p:ph type="title"/>
          </p:nvPr>
        </p:nvSpPr>
        <p:spPr/>
        <p:txBody>
          <a:bodyPr/>
          <a:lstStyle/>
          <a:p>
            <a:r>
              <a:rPr lang="en-US" dirty="0"/>
              <a:t>Eventual Consistency</a:t>
            </a:r>
          </a:p>
        </p:txBody>
      </p:sp>
      <p:sp>
        <p:nvSpPr>
          <p:cNvPr id="5" name="Rectangle 4"/>
          <p:cNvSpPr/>
          <p:nvPr/>
        </p:nvSpPr>
        <p:spPr>
          <a:xfrm>
            <a:off x="7735986" y="3536219"/>
            <a:ext cx="671639" cy="574535"/>
          </a:xfrm>
          <a:prstGeom prst="rect">
            <a:avLst/>
          </a:prstGeom>
          <a:solidFill>
            <a:srgbClr val="0070C0"/>
          </a:solidFill>
          <a:ln w="38100">
            <a:solidFill>
              <a:schemeClr val="bg2"/>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342900" indent="-342900" algn="ctr">
              <a:buFont typeface="Arial" charset="0"/>
              <a:buChar char="•"/>
            </a:pPr>
            <a:endParaRPr lang="en-US"/>
          </a:p>
        </p:txBody>
      </p:sp>
      <p:cxnSp>
        <p:nvCxnSpPr>
          <p:cNvPr id="7" name="Straight Arrow Connector 6"/>
          <p:cNvCxnSpPr/>
          <p:nvPr/>
        </p:nvCxnSpPr>
        <p:spPr>
          <a:xfrm flipV="1">
            <a:off x="7865458" y="2840304"/>
            <a:ext cx="234669" cy="663547"/>
          </a:xfrm>
          <a:prstGeom prst="straightConnector1">
            <a:avLst/>
          </a:prstGeom>
          <a:ln w="19050">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614605" y="2965674"/>
            <a:ext cx="914400" cy="914400"/>
          </a:xfrm>
          <a:prstGeom prst="rect">
            <a:avLst/>
          </a:prstGeom>
          <a:noFill/>
        </p:spPr>
        <p:txBody>
          <a:bodyPr wrap="none" rtlCol="0">
            <a:noAutofit/>
          </a:bodyPr>
          <a:lstStyle/>
          <a:p>
            <a:pPr>
              <a:lnSpc>
                <a:spcPct val="90000"/>
              </a:lnSpc>
              <a:spcBef>
                <a:spcPts val="600"/>
              </a:spcBef>
              <a:spcAft>
                <a:spcPts val="0"/>
              </a:spcAft>
              <a:buClr>
                <a:schemeClr val="bg1"/>
              </a:buClr>
            </a:pPr>
            <a:r>
              <a:rPr lang="en-US" sz="1200" b="1">
                <a:latin typeface="+mn-lt"/>
              </a:rPr>
              <a:t>get</a:t>
            </a:r>
            <a:endParaRPr lang="en-US" sz="1200" b="1" dirty="0" err="1">
              <a:latin typeface="+mn-lt"/>
            </a:endParaRPr>
          </a:p>
        </p:txBody>
      </p:sp>
      <p:cxnSp>
        <p:nvCxnSpPr>
          <p:cNvPr id="9" name="Straight Arrow Connector 8"/>
          <p:cNvCxnSpPr/>
          <p:nvPr/>
        </p:nvCxnSpPr>
        <p:spPr>
          <a:xfrm flipV="1">
            <a:off x="8229598" y="2882816"/>
            <a:ext cx="234669" cy="663547"/>
          </a:xfrm>
          <a:prstGeom prst="straightConnector1">
            <a:avLst/>
          </a:prstGeom>
          <a:ln w="19050">
            <a:solidFill>
              <a:srgbClr val="0070C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322658" y="3159996"/>
            <a:ext cx="457200" cy="914400"/>
          </a:xfrm>
          <a:prstGeom prst="rect">
            <a:avLst/>
          </a:prstGeom>
          <a:noFill/>
        </p:spPr>
        <p:txBody>
          <a:bodyPr wrap="none" rtlCol="0">
            <a:noAutofit/>
          </a:bodyPr>
          <a:lstStyle/>
          <a:p>
            <a:pPr>
              <a:lnSpc>
                <a:spcPct val="90000"/>
              </a:lnSpc>
              <a:spcBef>
                <a:spcPts val="600"/>
              </a:spcBef>
              <a:spcAft>
                <a:spcPts val="0"/>
              </a:spcAft>
              <a:buClr>
                <a:schemeClr val="bg1"/>
              </a:buClr>
            </a:pPr>
            <a:r>
              <a:rPr lang="en-US" sz="1200" b="1">
                <a:latin typeface="+mn-lt"/>
              </a:rPr>
              <a:t>put</a:t>
            </a:r>
            <a:endParaRPr lang="en-US" sz="1200" b="1" dirty="0">
              <a:latin typeface="+mn-lt"/>
            </a:endParaRPr>
          </a:p>
        </p:txBody>
      </p:sp>
    </p:spTree>
    <p:extLst>
      <p:ext uri="{BB962C8B-B14F-4D97-AF65-F5344CB8AC3E}">
        <p14:creationId xmlns:p14="http://schemas.microsoft.com/office/powerpoint/2010/main" val="37426566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73381D9-08AB-0945-9899-BA501D65D865}"/>
              </a:ext>
            </a:extLst>
          </p:cNvPr>
          <p:cNvSpPr>
            <a:spLocks noGrp="1"/>
          </p:cNvSpPr>
          <p:nvPr>
            <p:ph type="title"/>
          </p:nvPr>
        </p:nvSpPr>
        <p:spPr/>
        <p:txBody>
          <a:bodyPr/>
          <a:lstStyle/>
          <a:p>
            <a:r>
              <a:rPr lang="en-US" dirty="0"/>
              <a:t>ACID – BASE (Simplistic Comparison)</a:t>
            </a:r>
          </a:p>
        </p:txBody>
      </p:sp>
      <p:pic>
        <p:nvPicPr>
          <p:cNvPr id="7" name="Picture 6">
            <a:extLst>
              <a:ext uri="{FF2B5EF4-FFF2-40B4-BE49-F238E27FC236}">
                <a16:creationId xmlns:a16="http://schemas.microsoft.com/office/drawing/2014/main" id="{F6F6AFDB-C513-4348-804E-959A59C134F4}"/>
              </a:ext>
            </a:extLst>
          </p:cNvPr>
          <p:cNvPicPr>
            <a:picLocks noChangeAspect="1"/>
          </p:cNvPicPr>
          <p:nvPr/>
        </p:nvPicPr>
        <p:blipFill>
          <a:blip r:embed="rId2"/>
          <a:stretch>
            <a:fillRect/>
          </a:stretch>
        </p:blipFill>
        <p:spPr>
          <a:xfrm>
            <a:off x="477371" y="793600"/>
            <a:ext cx="7711362" cy="3556299"/>
          </a:xfrm>
          <a:prstGeom prst="rect">
            <a:avLst/>
          </a:prstGeom>
        </p:spPr>
      </p:pic>
      <p:sp>
        <p:nvSpPr>
          <p:cNvPr id="8" name="TextBox 7">
            <a:extLst>
              <a:ext uri="{FF2B5EF4-FFF2-40B4-BE49-F238E27FC236}">
                <a16:creationId xmlns:a16="http://schemas.microsoft.com/office/drawing/2014/main" id="{7535C32C-A7EF-3246-A21B-00E3B53456B1}"/>
              </a:ext>
            </a:extLst>
          </p:cNvPr>
          <p:cNvSpPr txBox="1"/>
          <p:nvPr/>
        </p:nvSpPr>
        <p:spPr>
          <a:xfrm>
            <a:off x="6781800" y="1504950"/>
            <a:ext cx="1931234" cy="369332"/>
          </a:xfrm>
          <a:prstGeom prst="rect">
            <a:avLst/>
          </a:prstGeom>
          <a:noFill/>
        </p:spPr>
        <p:txBody>
          <a:bodyPr wrap="none" rtlCol="0">
            <a:spAutoFit/>
          </a:bodyPr>
          <a:lstStyle/>
          <a:p>
            <a:r>
              <a:rPr lang="en-US" dirty="0"/>
              <a:t>(Or other strategy)</a:t>
            </a:r>
          </a:p>
        </p:txBody>
      </p:sp>
    </p:spTree>
    <p:extLst>
      <p:ext uri="{BB962C8B-B14F-4D97-AF65-F5344CB8AC3E}">
        <p14:creationId xmlns:p14="http://schemas.microsoft.com/office/powerpoint/2010/main" val="37830918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9626D9BE-AA0E-1049-8663-200C33DE25DC}"/>
              </a:ext>
            </a:extLst>
          </p:cNvPr>
          <p:cNvSpPr>
            <a:spLocks noGrp="1"/>
          </p:cNvSpPr>
          <p:nvPr>
            <p:ph idx="1"/>
          </p:nvPr>
        </p:nvSpPr>
        <p:spPr>
          <a:xfrm>
            <a:off x="5666154" y="1012548"/>
            <a:ext cx="3249246" cy="3581400"/>
          </a:xfrm>
        </p:spPr>
        <p:txBody>
          <a:bodyPr/>
          <a:lstStyle/>
          <a:p>
            <a:r>
              <a:rPr lang="en-US" sz="1600" dirty="0"/>
              <a:t>Scale-up:</a:t>
            </a:r>
          </a:p>
          <a:p>
            <a:pPr lvl="1"/>
            <a:r>
              <a:rPr lang="en-US" sz="1400" dirty="0"/>
              <a:t>Less incremental.</a:t>
            </a:r>
          </a:p>
          <a:p>
            <a:pPr lvl="1"/>
            <a:r>
              <a:rPr lang="en-US" sz="1400" dirty="0"/>
              <a:t>More disruptive.</a:t>
            </a:r>
          </a:p>
          <a:p>
            <a:pPr lvl="1"/>
            <a:r>
              <a:rPr lang="en-US" sz="1400" dirty="0"/>
              <a:t>More expensive for extremely large systems.</a:t>
            </a:r>
          </a:p>
          <a:p>
            <a:pPr lvl="1"/>
            <a:r>
              <a:rPr lang="en-US" sz="1400" dirty="0"/>
              <a:t>Does not improve availability</a:t>
            </a:r>
          </a:p>
          <a:p>
            <a:r>
              <a:rPr lang="en-US" sz="1600" dirty="0"/>
              <a:t>Scale-out:</a:t>
            </a:r>
          </a:p>
          <a:p>
            <a:pPr lvl="1"/>
            <a:r>
              <a:rPr lang="en-US" sz="1400" dirty="0"/>
              <a:t>Incremental cost.</a:t>
            </a:r>
          </a:p>
          <a:p>
            <a:pPr lvl="1"/>
            <a:r>
              <a:rPr lang="en-US" sz="1400" dirty="0"/>
              <a:t>Data replication enables availability.</a:t>
            </a:r>
          </a:p>
          <a:p>
            <a:pPr lvl="1"/>
            <a:r>
              <a:rPr lang="en-US" sz="1400" dirty="0"/>
              <a:t>Does not work well for functions like JOIN, referential integrity, ... ...</a:t>
            </a:r>
          </a:p>
        </p:txBody>
      </p:sp>
      <p:sp>
        <p:nvSpPr>
          <p:cNvPr id="4" name="Title 3">
            <a:extLst>
              <a:ext uri="{FF2B5EF4-FFF2-40B4-BE49-F238E27FC236}">
                <a16:creationId xmlns:a16="http://schemas.microsoft.com/office/drawing/2014/main" id="{B90107D2-F324-3441-ACEF-2F6AA2234FC6}"/>
              </a:ext>
            </a:extLst>
          </p:cNvPr>
          <p:cNvSpPr>
            <a:spLocks noGrp="1"/>
          </p:cNvSpPr>
          <p:nvPr>
            <p:ph type="title"/>
          </p:nvPr>
        </p:nvSpPr>
        <p:spPr/>
        <p:txBody>
          <a:bodyPr/>
          <a:lstStyle/>
          <a:p>
            <a:r>
              <a:rPr lang="en-US" dirty="0"/>
              <a:t>Approaches to Scalability</a:t>
            </a:r>
          </a:p>
        </p:txBody>
      </p:sp>
      <p:pic>
        <p:nvPicPr>
          <p:cNvPr id="2" name="Picture 1">
            <a:extLst>
              <a:ext uri="{FF2B5EF4-FFF2-40B4-BE49-F238E27FC236}">
                <a16:creationId xmlns:a16="http://schemas.microsoft.com/office/drawing/2014/main" id="{30EAF44A-564E-E74D-8C26-8B744D675B85}"/>
              </a:ext>
            </a:extLst>
          </p:cNvPr>
          <p:cNvPicPr>
            <a:picLocks noChangeAspect="1"/>
          </p:cNvPicPr>
          <p:nvPr/>
        </p:nvPicPr>
        <p:blipFill>
          <a:blip r:embed="rId2"/>
          <a:stretch>
            <a:fillRect/>
          </a:stretch>
        </p:blipFill>
        <p:spPr>
          <a:xfrm>
            <a:off x="106435" y="1504950"/>
            <a:ext cx="5513754" cy="3179496"/>
          </a:xfrm>
          <a:prstGeom prst="rect">
            <a:avLst/>
          </a:prstGeom>
        </p:spPr>
      </p:pic>
      <p:sp>
        <p:nvSpPr>
          <p:cNvPr id="3" name="Rectangle 2">
            <a:extLst>
              <a:ext uri="{FF2B5EF4-FFF2-40B4-BE49-F238E27FC236}">
                <a16:creationId xmlns:a16="http://schemas.microsoft.com/office/drawing/2014/main" id="{1F30E0F4-1C81-BB4F-BF59-EC8638CA0D74}"/>
              </a:ext>
            </a:extLst>
          </p:cNvPr>
          <p:cNvSpPr/>
          <p:nvPr/>
        </p:nvSpPr>
        <p:spPr>
          <a:xfrm>
            <a:off x="50369" y="549552"/>
            <a:ext cx="8953350" cy="307777"/>
          </a:xfrm>
          <a:prstGeom prst="rect">
            <a:avLst/>
          </a:prstGeom>
        </p:spPr>
        <p:txBody>
          <a:bodyPr wrap="square">
            <a:spAutoFit/>
          </a:bodyPr>
          <a:lstStyle/>
          <a:p>
            <a:r>
              <a:rPr lang="en-US" sz="1400" b="1" dirty="0">
                <a:solidFill>
                  <a:srgbClr val="202122"/>
                </a:solidFill>
                <a:latin typeface="Arial" panose="020B0604020202020204" pitchFamily="34" charset="0"/>
              </a:rPr>
              <a:t>Scalability</a:t>
            </a:r>
            <a:r>
              <a:rPr lang="en-US" sz="1400" dirty="0">
                <a:solidFill>
                  <a:srgbClr val="202122"/>
                </a:solidFill>
                <a:latin typeface="Arial" panose="020B0604020202020204" pitchFamily="34" charset="0"/>
              </a:rPr>
              <a:t> is the property of a system to handle a growing amount of work by adding resources to the system.</a:t>
            </a:r>
            <a:endParaRPr lang="en-US" sz="1400" dirty="0"/>
          </a:p>
        </p:txBody>
      </p:sp>
      <p:sp>
        <p:nvSpPr>
          <p:cNvPr id="5" name="Rectangle 4">
            <a:extLst>
              <a:ext uri="{FF2B5EF4-FFF2-40B4-BE49-F238E27FC236}">
                <a16:creationId xmlns:a16="http://schemas.microsoft.com/office/drawing/2014/main" id="{5DBA60D7-7C63-CA49-A5DB-728D61C47FFC}"/>
              </a:ext>
            </a:extLst>
          </p:cNvPr>
          <p:cNvSpPr/>
          <p:nvPr/>
        </p:nvSpPr>
        <p:spPr>
          <a:xfrm>
            <a:off x="50369" y="857329"/>
            <a:ext cx="2997631" cy="523220"/>
          </a:xfrm>
          <a:prstGeom prst="rect">
            <a:avLst/>
          </a:prstGeom>
        </p:spPr>
        <p:txBody>
          <a:bodyPr wrap="square">
            <a:spAutoFit/>
          </a:bodyPr>
          <a:lstStyle/>
          <a:p>
            <a:r>
              <a:rPr lang="en-US" sz="1400" dirty="0">
                <a:solidFill>
                  <a:srgbClr val="00B050"/>
                </a:solidFill>
              </a:rPr>
              <a:t>Replace system with a bigger machine,</a:t>
            </a:r>
            <a:br>
              <a:rPr lang="en-US" sz="1400" dirty="0">
                <a:solidFill>
                  <a:srgbClr val="00B050"/>
                </a:solidFill>
              </a:rPr>
            </a:br>
            <a:r>
              <a:rPr lang="en-US" sz="1400" dirty="0">
                <a:solidFill>
                  <a:srgbClr val="00B050"/>
                </a:solidFill>
              </a:rPr>
              <a:t>e.g. more memory, CPU, ... ...</a:t>
            </a:r>
          </a:p>
        </p:txBody>
      </p:sp>
      <p:sp>
        <p:nvSpPr>
          <p:cNvPr id="6" name="Rectangle 5">
            <a:extLst>
              <a:ext uri="{FF2B5EF4-FFF2-40B4-BE49-F238E27FC236}">
                <a16:creationId xmlns:a16="http://schemas.microsoft.com/office/drawing/2014/main" id="{1DC2598E-5F40-5C4F-92B1-6BCC6F56DEBE}"/>
              </a:ext>
            </a:extLst>
          </p:cNvPr>
          <p:cNvSpPr/>
          <p:nvPr/>
        </p:nvSpPr>
        <p:spPr>
          <a:xfrm>
            <a:off x="3124200" y="1116112"/>
            <a:ext cx="1720842" cy="307777"/>
          </a:xfrm>
          <a:prstGeom prst="rect">
            <a:avLst/>
          </a:prstGeom>
        </p:spPr>
        <p:txBody>
          <a:bodyPr wrap="square">
            <a:spAutoFit/>
          </a:bodyPr>
          <a:lstStyle/>
          <a:p>
            <a:r>
              <a:rPr lang="en-US" sz="1400" dirty="0">
                <a:solidFill>
                  <a:srgbClr val="FF0000"/>
                </a:solidFill>
              </a:rPr>
              <a:t>Add another system.</a:t>
            </a:r>
          </a:p>
        </p:txBody>
      </p:sp>
      <p:sp>
        <p:nvSpPr>
          <p:cNvPr id="7" name="Rectangle 6">
            <a:extLst>
              <a:ext uri="{FF2B5EF4-FFF2-40B4-BE49-F238E27FC236}">
                <a16:creationId xmlns:a16="http://schemas.microsoft.com/office/drawing/2014/main" id="{B85EA262-6C48-3449-950A-3D251FABD49D}"/>
              </a:ext>
            </a:extLst>
          </p:cNvPr>
          <p:cNvSpPr/>
          <p:nvPr/>
        </p:nvSpPr>
        <p:spPr>
          <a:xfrm>
            <a:off x="152400" y="1504950"/>
            <a:ext cx="2756877" cy="3179496"/>
          </a:xfrm>
          <a:prstGeom prst="rect">
            <a:avLst/>
          </a:prstGeom>
          <a:noFill/>
          <a:ln w="38100">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2598C05E-2FD3-294D-BD6D-FB0DEF4C13BC}"/>
              </a:ext>
            </a:extLst>
          </p:cNvPr>
          <p:cNvSpPr/>
          <p:nvPr/>
        </p:nvSpPr>
        <p:spPr>
          <a:xfrm>
            <a:off x="3026045" y="1504950"/>
            <a:ext cx="2640110" cy="3179496"/>
          </a:xfrm>
          <a:prstGeom prst="rect">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257706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A735EDD-9E1D-404E-B6EF-9BEB5A1327EB}"/>
              </a:ext>
            </a:extLst>
          </p:cNvPr>
          <p:cNvSpPr>
            <a:spLocks noGrp="1"/>
          </p:cNvSpPr>
          <p:nvPr>
            <p:ph idx="1"/>
          </p:nvPr>
        </p:nvSpPr>
        <p:spPr/>
        <p:txBody>
          <a:bodyPr/>
          <a:lstStyle/>
          <a:p>
            <a:r>
              <a:rPr lang="en-US" dirty="0"/>
              <a:t>Share disks:</a:t>
            </a:r>
          </a:p>
          <a:p>
            <a:pPr lvl="1"/>
            <a:r>
              <a:rPr lang="en-US" dirty="0"/>
              <a:t>Is basically scale-up for data/disks. </a:t>
            </a:r>
            <a:br>
              <a:rPr lang="en-US" dirty="0"/>
            </a:br>
            <a:r>
              <a:rPr lang="en-US" dirty="0"/>
              <a:t>You can use NAS, SAN and RAID.</a:t>
            </a:r>
          </a:p>
          <a:p>
            <a:pPr lvl="1"/>
            <a:r>
              <a:rPr lang="en-US" dirty="0"/>
              <a:t>Isolation/Integrity requires distributed</a:t>
            </a:r>
            <a:br>
              <a:rPr lang="en-US" dirty="0"/>
            </a:br>
            <a:r>
              <a:rPr lang="en-US" dirty="0"/>
              <a:t>locking to control access from multiple</a:t>
            </a:r>
            <a:br>
              <a:rPr lang="en-US" dirty="0"/>
            </a:br>
            <a:r>
              <a:rPr lang="en-US" dirty="0"/>
              <a:t>database servers.</a:t>
            </a:r>
          </a:p>
          <a:p>
            <a:r>
              <a:rPr lang="en-US" dirty="0"/>
              <a:t>Share nothing:</a:t>
            </a:r>
          </a:p>
          <a:p>
            <a:pPr lvl="1"/>
            <a:r>
              <a:rPr lang="en-US" dirty="0"/>
              <a:t>Is basically scale-out for disks.</a:t>
            </a:r>
          </a:p>
          <a:p>
            <a:pPr lvl="1"/>
            <a:r>
              <a:rPr lang="en-US" dirty="0"/>
              <a:t>Data is partitioned into </a:t>
            </a:r>
            <a:r>
              <a:rPr lang="en-US" i="1" dirty="0"/>
              <a:t>shards</a:t>
            </a:r>
            <a:r>
              <a:rPr lang="en-US" dirty="0"/>
              <a:t> based on a function f() applied to a key.</a:t>
            </a:r>
          </a:p>
          <a:p>
            <a:pPr lvl="1"/>
            <a:r>
              <a:rPr lang="en-US" dirty="0"/>
              <a:t>Can improve availability, at the code consistency, with data replication.</a:t>
            </a:r>
          </a:p>
          <a:p>
            <a:pPr lvl="1"/>
            <a:r>
              <a:rPr lang="en-US" dirty="0"/>
              <a:t>There is a router that sends requests to the proper shard based on the function.</a:t>
            </a:r>
          </a:p>
        </p:txBody>
      </p:sp>
      <p:sp>
        <p:nvSpPr>
          <p:cNvPr id="4" name="Title 3">
            <a:extLst>
              <a:ext uri="{FF2B5EF4-FFF2-40B4-BE49-F238E27FC236}">
                <a16:creationId xmlns:a16="http://schemas.microsoft.com/office/drawing/2014/main" id="{B90107D2-F324-3441-ACEF-2F6AA2234FC6}"/>
              </a:ext>
            </a:extLst>
          </p:cNvPr>
          <p:cNvSpPr>
            <a:spLocks noGrp="1"/>
          </p:cNvSpPr>
          <p:nvPr>
            <p:ph type="title"/>
          </p:nvPr>
        </p:nvSpPr>
        <p:spPr/>
        <p:txBody>
          <a:bodyPr/>
          <a:lstStyle/>
          <a:p>
            <a:r>
              <a:rPr lang="en-US" dirty="0"/>
              <a:t>Disk Architecture for Scale-Out</a:t>
            </a:r>
          </a:p>
        </p:txBody>
      </p:sp>
      <p:pic>
        <p:nvPicPr>
          <p:cNvPr id="2" name="Picture 1">
            <a:extLst>
              <a:ext uri="{FF2B5EF4-FFF2-40B4-BE49-F238E27FC236}">
                <a16:creationId xmlns:a16="http://schemas.microsoft.com/office/drawing/2014/main" id="{E3B86E95-C4FB-1D49-9CEF-3841FF81AB1F}"/>
              </a:ext>
            </a:extLst>
          </p:cNvPr>
          <p:cNvPicPr>
            <a:picLocks noChangeAspect="1"/>
          </p:cNvPicPr>
          <p:nvPr/>
        </p:nvPicPr>
        <p:blipFill>
          <a:blip r:embed="rId2"/>
          <a:stretch>
            <a:fillRect/>
          </a:stretch>
        </p:blipFill>
        <p:spPr>
          <a:xfrm>
            <a:off x="4572000" y="566334"/>
            <a:ext cx="4460510" cy="2305050"/>
          </a:xfrm>
          <a:prstGeom prst="rect">
            <a:avLst/>
          </a:prstGeom>
        </p:spPr>
      </p:pic>
    </p:spTree>
    <p:extLst>
      <p:ext uri="{BB962C8B-B14F-4D97-AF65-F5344CB8AC3E}">
        <p14:creationId xmlns:p14="http://schemas.microsoft.com/office/powerpoint/2010/main" val="27274378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64761D6-87F9-8048-8C75-E3ACE994B06F}"/>
              </a:ext>
            </a:extLst>
          </p:cNvPr>
          <p:cNvSpPr>
            <a:spLocks noGrp="1"/>
          </p:cNvSpPr>
          <p:nvPr>
            <p:ph type="title"/>
          </p:nvPr>
        </p:nvSpPr>
        <p:spPr/>
        <p:txBody>
          <a:bodyPr/>
          <a:lstStyle/>
          <a:p>
            <a:r>
              <a:rPr lang="en-US" dirty="0"/>
              <a:t>Shared Nothing, Scale-Out</a:t>
            </a:r>
          </a:p>
        </p:txBody>
      </p:sp>
      <p:pic>
        <p:nvPicPr>
          <p:cNvPr id="2" name="Picture 1">
            <a:extLst>
              <a:ext uri="{FF2B5EF4-FFF2-40B4-BE49-F238E27FC236}">
                <a16:creationId xmlns:a16="http://schemas.microsoft.com/office/drawing/2014/main" id="{D65CADC0-FED7-5440-9793-95DFD9FD8660}"/>
              </a:ext>
            </a:extLst>
          </p:cNvPr>
          <p:cNvPicPr>
            <a:picLocks noChangeAspect="1"/>
          </p:cNvPicPr>
          <p:nvPr/>
        </p:nvPicPr>
        <p:blipFill>
          <a:blip r:embed="rId2"/>
          <a:stretch>
            <a:fillRect/>
          </a:stretch>
        </p:blipFill>
        <p:spPr>
          <a:xfrm>
            <a:off x="0" y="1374775"/>
            <a:ext cx="4141855" cy="2863850"/>
          </a:xfrm>
          <a:prstGeom prst="rect">
            <a:avLst/>
          </a:prstGeom>
        </p:spPr>
      </p:pic>
      <p:pic>
        <p:nvPicPr>
          <p:cNvPr id="5" name="Picture 4">
            <a:extLst>
              <a:ext uri="{FF2B5EF4-FFF2-40B4-BE49-F238E27FC236}">
                <a16:creationId xmlns:a16="http://schemas.microsoft.com/office/drawing/2014/main" id="{201DB35C-D78C-0540-BCE3-1BA179A88C06}"/>
              </a:ext>
            </a:extLst>
          </p:cNvPr>
          <p:cNvPicPr>
            <a:picLocks noChangeAspect="1"/>
          </p:cNvPicPr>
          <p:nvPr/>
        </p:nvPicPr>
        <p:blipFill>
          <a:blip r:embed="rId3"/>
          <a:stretch>
            <a:fillRect/>
          </a:stretch>
        </p:blipFill>
        <p:spPr>
          <a:xfrm>
            <a:off x="4349341" y="1139825"/>
            <a:ext cx="4489858" cy="3333750"/>
          </a:xfrm>
          <a:prstGeom prst="rect">
            <a:avLst/>
          </a:prstGeom>
        </p:spPr>
      </p:pic>
      <p:sp>
        <p:nvSpPr>
          <p:cNvPr id="6" name="TextBox 5">
            <a:extLst>
              <a:ext uri="{FF2B5EF4-FFF2-40B4-BE49-F238E27FC236}">
                <a16:creationId xmlns:a16="http://schemas.microsoft.com/office/drawing/2014/main" id="{C250ABD9-5C00-FB44-9749-910A2546DEC2}"/>
              </a:ext>
            </a:extLst>
          </p:cNvPr>
          <p:cNvSpPr txBox="1"/>
          <p:nvPr/>
        </p:nvSpPr>
        <p:spPr>
          <a:xfrm>
            <a:off x="1072865" y="535543"/>
            <a:ext cx="1996124" cy="369332"/>
          </a:xfrm>
          <a:prstGeom prst="rect">
            <a:avLst/>
          </a:prstGeom>
          <a:noFill/>
        </p:spPr>
        <p:txBody>
          <a:bodyPr wrap="none" rtlCol="0">
            <a:spAutoFit/>
          </a:bodyPr>
          <a:lstStyle/>
          <a:p>
            <a:r>
              <a:rPr lang="en-US" dirty="0"/>
              <a:t>MongoDB </a:t>
            </a:r>
            <a:r>
              <a:rPr lang="en-US" dirty="0" err="1"/>
              <a:t>Sharding</a:t>
            </a:r>
            <a:endParaRPr lang="en-US" dirty="0"/>
          </a:p>
        </p:txBody>
      </p:sp>
      <p:sp>
        <p:nvSpPr>
          <p:cNvPr id="7" name="TextBox 6">
            <a:extLst>
              <a:ext uri="{FF2B5EF4-FFF2-40B4-BE49-F238E27FC236}">
                <a16:creationId xmlns:a16="http://schemas.microsoft.com/office/drawing/2014/main" id="{1B985AFD-7997-6147-AB08-63FC3C81D068}"/>
              </a:ext>
            </a:extLst>
          </p:cNvPr>
          <p:cNvSpPr txBox="1"/>
          <p:nvPr/>
        </p:nvSpPr>
        <p:spPr>
          <a:xfrm>
            <a:off x="5596208" y="535543"/>
            <a:ext cx="2382255" cy="369332"/>
          </a:xfrm>
          <a:prstGeom prst="rect">
            <a:avLst/>
          </a:prstGeom>
          <a:noFill/>
        </p:spPr>
        <p:txBody>
          <a:bodyPr wrap="none" rtlCol="0">
            <a:spAutoFit/>
          </a:bodyPr>
          <a:lstStyle/>
          <a:p>
            <a:r>
              <a:rPr lang="en-US" dirty="0"/>
              <a:t>DynamoDB Partitioning</a:t>
            </a:r>
          </a:p>
        </p:txBody>
      </p:sp>
    </p:spTree>
    <p:extLst>
      <p:ext uri="{BB962C8B-B14F-4D97-AF65-F5344CB8AC3E}">
        <p14:creationId xmlns:p14="http://schemas.microsoft.com/office/powerpoint/2010/main" val="18028660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dirty="0" err="1">
                <a:ln>
                  <a:noFill/>
                </a:ln>
                <a:solidFill>
                  <a:prstClr val="white"/>
                </a:solidFill>
                <a:effectLst/>
                <a:uLnTx/>
                <a:uFillTx/>
                <a:latin typeface="Calibri" charset="0"/>
                <a:ea typeface="ＭＳ Ｐゴシック" charset="-128"/>
                <a:cs typeface="+mn-cs"/>
              </a:rPr>
              <a:t>DynamoDB</a:t>
            </a:r>
            <a:endParaRPr kumimoji="0" lang="en-US" altLang="en-US" sz="16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9" name="TextBox 11">
            <a:extLst>
              <a:ext uri="{FF2B5EF4-FFF2-40B4-BE49-F238E27FC236}">
                <a16:creationId xmlns:a16="http://schemas.microsoft.com/office/drawing/2014/main" id="{135327AB-5A55-D74B-B33C-12341B8DFB88}"/>
              </a:ext>
            </a:extLst>
          </p:cNvPr>
          <p:cNvSpPr txBox="1">
            <a:spLocks noChangeArrowheads="1"/>
          </p:cNvSpPr>
          <p:nvPr/>
        </p:nvSpPr>
        <p:spPr bwMode="auto">
          <a:xfrm>
            <a:off x="255588" y="4695825"/>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15</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E6156 – Topics in SW Engineering: </a:t>
            </a:r>
            <a:r>
              <a:rPr lang="en-US" altLang="en-US" sz="1050" i="1" dirty="0">
                <a:solidFill>
                  <a:schemeClr val="bg1"/>
                </a:solidFill>
              </a:rPr>
              <a:t>Lecture 7: CloudFront, NoSQL, Certificates, DNS, Service Composition</a:t>
            </a:r>
            <a:br>
              <a:rPr lang="en-US" altLang="en-US" sz="1050" i="1" baseline="0" dirty="0">
                <a:solidFill>
                  <a:schemeClr val="bg1"/>
                </a:solidFill>
              </a:rPr>
            </a:br>
            <a:r>
              <a:rPr lang="de-DE" altLang="en-US" sz="900" i="1" dirty="0">
                <a:solidFill>
                  <a:schemeClr val="bg1"/>
                </a:solidFill>
              </a:rPr>
              <a:t>© Donald F. Ferguson, 2021</a:t>
            </a:r>
            <a:endParaRPr lang="en-US" altLang="en-US" sz="900" i="1" dirty="0">
              <a:solidFill>
                <a:schemeClr val="bg1"/>
              </a:solidFill>
            </a:endParaRPr>
          </a:p>
        </p:txBody>
      </p:sp>
    </p:spTree>
    <p:extLst>
      <p:ext uri="{BB962C8B-B14F-4D97-AF65-F5344CB8AC3E}">
        <p14:creationId xmlns:p14="http://schemas.microsoft.com/office/powerpoint/2010/main" val="37103550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67A38413-50FD-974E-A8D7-F786FE160695}"/>
              </a:ext>
            </a:extLst>
          </p:cNvPr>
          <p:cNvSpPr>
            <a:spLocks noGrp="1"/>
          </p:cNvSpPr>
          <p:nvPr>
            <p:ph type="body" sz="quarter" idx="10"/>
          </p:nvPr>
        </p:nvSpPr>
        <p:spPr/>
        <p:txBody>
          <a:bodyPr/>
          <a:lstStyle/>
          <a:p>
            <a:r>
              <a:rPr lang="en-US" dirty="0"/>
              <a:t>DynamoDB – Relational </a:t>
            </a:r>
          </a:p>
        </p:txBody>
      </p:sp>
      <p:pic>
        <p:nvPicPr>
          <p:cNvPr id="4" name="Picture 3"/>
          <p:cNvPicPr>
            <a:picLocks noChangeAspect="1"/>
          </p:cNvPicPr>
          <p:nvPr/>
        </p:nvPicPr>
        <p:blipFill>
          <a:blip r:embed="rId2"/>
          <a:stretch>
            <a:fillRect/>
          </a:stretch>
        </p:blipFill>
        <p:spPr>
          <a:xfrm>
            <a:off x="381000" y="514350"/>
            <a:ext cx="7252962" cy="4136095"/>
          </a:xfrm>
          <a:prstGeom prst="rect">
            <a:avLst/>
          </a:prstGeom>
        </p:spPr>
      </p:pic>
      <p:sp>
        <p:nvSpPr>
          <p:cNvPr id="5" name="Rectangle 4"/>
          <p:cNvSpPr/>
          <p:nvPr/>
        </p:nvSpPr>
        <p:spPr>
          <a:xfrm>
            <a:off x="3124200" y="514350"/>
            <a:ext cx="5486400" cy="646331"/>
          </a:xfrm>
          <a:prstGeom prst="rect">
            <a:avLst/>
          </a:prstGeom>
          <a:solidFill>
            <a:schemeClr val="bg1"/>
          </a:solidFill>
        </p:spPr>
        <p:txBody>
          <a:bodyPr wrap="square">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https://</a:t>
            </a:r>
            <a:r>
              <a:rPr kumimoji="0" lang="en-US" sz="1800" b="0" i="0" u="none" strike="noStrike" kern="1200" cap="none" spc="0" normalizeH="0" baseline="0" noProof="0" dirty="0" err="1">
                <a:ln>
                  <a:noFill/>
                </a:ln>
                <a:solidFill>
                  <a:prstClr val="black"/>
                </a:solidFill>
                <a:effectLst/>
                <a:uLnTx/>
                <a:uFillTx/>
                <a:latin typeface="Calibri" charset="0"/>
                <a:ea typeface="ＭＳ Ｐゴシック" charset="-128"/>
                <a:cs typeface="+mn-cs"/>
              </a:rPr>
              <a:t>www.slideshare.net</a:t>
            </a: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a:t>
            </a:r>
            <a:r>
              <a:rPr kumimoji="0" lang="en-US" sz="1800" b="0" i="0" u="none" strike="noStrike" kern="1200" cap="none" spc="0" normalizeH="0" baseline="0" noProof="0" dirty="0" err="1">
                <a:ln>
                  <a:noFill/>
                </a:ln>
                <a:solidFill>
                  <a:prstClr val="black"/>
                </a:solidFill>
                <a:effectLst/>
                <a:uLnTx/>
                <a:uFillTx/>
                <a:latin typeface="Calibri" charset="0"/>
                <a:ea typeface="ＭＳ Ｐゴシック" charset="-128"/>
                <a:cs typeface="+mn-cs"/>
              </a:rPr>
              <a:t>AmazonWebServices</a:t>
            </a: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/introduction-to-amazon-dynamodb-73191648</a:t>
            </a:r>
          </a:p>
        </p:txBody>
      </p:sp>
    </p:spTree>
    <p:extLst>
      <p:ext uri="{BB962C8B-B14F-4D97-AF65-F5344CB8AC3E}">
        <p14:creationId xmlns:p14="http://schemas.microsoft.com/office/powerpoint/2010/main" val="40621132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087B0781-BD62-D34E-9574-C87D244B8A8B}"/>
              </a:ext>
            </a:extLst>
          </p:cNvPr>
          <p:cNvSpPr>
            <a:spLocks noGrp="1"/>
          </p:cNvSpPr>
          <p:nvPr>
            <p:ph idx="1"/>
          </p:nvPr>
        </p:nvSpPr>
        <p:spPr/>
        <p:txBody>
          <a:bodyPr/>
          <a:lstStyle/>
          <a:p>
            <a:endParaRPr lang="en-US"/>
          </a:p>
        </p:txBody>
      </p:sp>
      <p:sp>
        <p:nvSpPr>
          <p:cNvPr id="5" name="Text Placeholder 4">
            <a:extLst>
              <a:ext uri="{FF2B5EF4-FFF2-40B4-BE49-F238E27FC236}">
                <a16:creationId xmlns:a16="http://schemas.microsoft.com/office/drawing/2014/main" id="{E73A32D3-E905-3E46-996B-82588AE4280B}"/>
              </a:ext>
            </a:extLst>
          </p:cNvPr>
          <p:cNvSpPr>
            <a:spLocks noGrp="1"/>
          </p:cNvSpPr>
          <p:nvPr>
            <p:ph type="body" sz="quarter" idx="10"/>
          </p:nvPr>
        </p:nvSpPr>
        <p:spPr/>
        <p:txBody>
          <a:bodyPr/>
          <a:lstStyle/>
          <a:p>
            <a:r>
              <a:rPr lang="en-US" dirty="0"/>
              <a:t>Dynamo DB – Relational</a:t>
            </a:r>
          </a:p>
        </p:txBody>
      </p:sp>
      <p:sp>
        <p:nvSpPr>
          <p:cNvPr id="2" name="Title 1"/>
          <p:cNvSpPr>
            <a:spLocks noGrp="1"/>
          </p:cNvSpPr>
          <p:nvPr>
            <p:ph type="title" idx="4294967295"/>
          </p:nvPr>
        </p:nvSpPr>
        <p:spPr>
          <a:xfrm>
            <a:off x="0" y="855663"/>
            <a:ext cx="8280400" cy="387350"/>
          </a:xfrm>
          <a:prstGeom prst="rect">
            <a:avLst/>
          </a:prstGeom>
        </p:spPr>
        <p:txBody>
          <a:bodyPr/>
          <a:lstStyle/>
          <a:p>
            <a:r>
              <a:rPr lang="en-US" dirty="0" err="1"/>
              <a:t>DynamoDB</a:t>
            </a:r>
            <a:r>
              <a:rPr lang="en-US" dirty="0"/>
              <a:t> Data Model</a:t>
            </a:r>
          </a:p>
        </p:txBody>
      </p:sp>
      <p:pic>
        <p:nvPicPr>
          <p:cNvPr id="3" name="Picture 2"/>
          <p:cNvPicPr>
            <a:picLocks noChangeAspect="1"/>
          </p:cNvPicPr>
          <p:nvPr/>
        </p:nvPicPr>
        <p:blipFill>
          <a:blip r:embed="rId2"/>
          <a:stretch>
            <a:fillRect/>
          </a:stretch>
        </p:blipFill>
        <p:spPr>
          <a:xfrm>
            <a:off x="533400" y="590550"/>
            <a:ext cx="7312058" cy="4019649"/>
          </a:xfrm>
          <a:prstGeom prst="rect">
            <a:avLst/>
          </a:prstGeom>
        </p:spPr>
      </p:pic>
    </p:spTree>
    <p:extLst>
      <p:ext uri="{BB962C8B-B14F-4D97-AF65-F5344CB8AC3E}">
        <p14:creationId xmlns:p14="http://schemas.microsoft.com/office/powerpoint/2010/main" val="23700467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2DB50BA-7BF3-BF43-A226-D226C62E5ED6}"/>
              </a:ext>
            </a:extLst>
          </p:cNvPr>
          <p:cNvSpPr>
            <a:spLocks noGrp="1"/>
          </p:cNvSpPr>
          <p:nvPr>
            <p:ph idx="1"/>
          </p:nvPr>
        </p:nvSpPr>
        <p:spPr/>
        <p:txBody>
          <a:bodyPr/>
          <a:lstStyle/>
          <a:p>
            <a:endParaRPr lang="en-US"/>
          </a:p>
        </p:txBody>
      </p:sp>
      <p:sp>
        <p:nvSpPr>
          <p:cNvPr id="5" name="Text Placeholder 4">
            <a:extLst>
              <a:ext uri="{FF2B5EF4-FFF2-40B4-BE49-F238E27FC236}">
                <a16:creationId xmlns:a16="http://schemas.microsoft.com/office/drawing/2014/main" id="{899E7228-938F-EF48-B411-5F49D46B0F23}"/>
              </a:ext>
            </a:extLst>
          </p:cNvPr>
          <p:cNvSpPr>
            <a:spLocks noGrp="1"/>
          </p:cNvSpPr>
          <p:nvPr>
            <p:ph type="body" sz="quarter" idx="10"/>
          </p:nvPr>
        </p:nvSpPr>
        <p:spPr/>
        <p:txBody>
          <a:bodyPr/>
          <a:lstStyle/>
          <a:p>
            <a:r>
              <a:rPr lang="en-US" dirty="0"/>
              <a:t>DynamoDB Benefits</a:t>
            </a:r>
          </a:p>
        </p:txBody>
      </p:sp>
      <p:sp>
        <p:nvSpPr>
          <p:cNvPr id="2" name="Title 1"/>
          <p:cNvSpPr>
            <a:spLocks noGrp="1"/>
          </p:cNvSpPr>
          <p:nvPr>
            <p:ph type="title" idx="4294967295"/>
          </p:nvPr>
        </p:nvSpPr>
        <p:spPr>
          <a:xfrm>
            <a:off x="0" y="855663"/>
            <a:ext cx="8280400" cy="387350"/>
          </a:xfrm>
          <a:prstGeom prst="rect">
            <a:avLst/>
          </a:prstGeom>
        </p:spPr>
        <p:txBody>
          <a:bodyPr/>
          <a:lstStyle/>
          <a:p>
            <a:r>
              <a:rPr lang="en-US" dirty="0" err="1"/>
              <a:t>DynamoDB</a:t>
            </a:r>
            <a:endParaRPr lang="en-US" dirty="0"/>
          </a:p>
        </p:txBody>
      </p:sp>
      <p:pic>
        <p:nvPicPr>
          <p:cNvPr id="4" name="Picture 3"/>
          <p:cNvPicPr>
            <a:picLocks noChangeAspect="1"/>
          </p:cNvPicPr>
          <p:nvPr/>
        </p:nvPicPr>
        <p:blipFill>
          <a:blip r:embed="rId2"/>
          <a:stretch>
            <a:fillRect/>
          </a:stretch>
        </p:blipFill>
        <p:spPr>
          <a:xfrm>
            <a:off x="381000" y="514350"/>
            <a:ext cx="7327300" cy="4114800"/>
          </a:xfrm>
          <a:prstGeom prst="rect">
            <a:avLst/>
          </a:prstGeom>
        </p:spPr>
      </p:pic>
    </p:spTree>
    <p:extLst>
      <p:ext uri="{BB962C8B-B14F-4D97-AF65-F5344CB8AC3E}">
        <p14:creationId xmlns:p14="http://schemas.microsoft.com/office/powerpoint/2010/main" val="439359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B722638-C661-DE41-B060-F1AE3B879DF2}"/>
              </a:ext>
            </a:extLst>
          </p:cNvPr>
          <p:cNvSpPr>
            <a:spLocks noGrp="1"/>
          </p:cNvSpPr>
          <p:nvPr>
            <p:ph type="body" sz="quarter" idx="10"/>
          </p:nvPr>
        </p:nvSpPr>
        <p:spPr/>
        <p:txBody>
          <a:bodyPr/>
          <a:lstStyle/>
          <a:p>
            <a:r>
              <a:rPr lang="en-US" dirty="0"/>
              <a:t>DynamoDB – Hash Key</a:t>
            </a:r>
          </a:p>
        </p:txBody>
      </p:sp>
      <p:sp>
        <p:nvSpPr>
          <p:cNvPr id="2" name="Title 1"/>
          <p:cNvSpPr>
            <a:spLocks noGrp="1"/>
          </p:cNvSpPr>
          <p:nvPr>
            <p:ph type="title" idx="4294967295"/>
          </p:nvPr>
        </p:nvSpPr>
        <p:spPr>
          <a:xfrm>
            <a:off x="0" y="855663"/>
            <a:ext cx="8280400" cy="387350"/>
          </a:xfrm>
          <a:prstGeom prst="rect">
            <a:avLst/>
          </a:prstGeom>
        </p:spPr>
        <p:txBody>
          <a:bodyPr/>
          <a:lstStyle/>
          <a:p>
            <a:r>
              <a:rPr lang="en-US" dirty="0" err="1"/>
              <a:t>DynamoDB</a:t>
            </a:r>
            <a:r>
              <a:rPr lang="en-US" dirty="0"/>
              <a:t> Hashing</a:t>
            </a:r>
          </a:p>
        </p:txBody>
      </p:sp>
      <p:pic>
        <p:nvPicPr>
          <p:cNvPr id="4" name="Picture 3"/>
          <p:cNvPicPr>
            <a:picLocks noChangeAspect="1"/>
          </p:cNvPicPr>
          <p:nvPr/>
        </p:nvPicPr>
        <p:blipFill>
          <a:blip r:embed="rId2"/>
          <a:stretch>
            <a:fillRect/>
          </a:stretch>
        </p:blipFill>
        <p:spPr>
          <a:xfrm>
            <a:off x="1219200" y="590550"/>
            <a:ext cx="5861109" cy="4128193"/>
          </a:xfrm>
          <a:prstGeom prst="rect">
            <a:avLst/>
          </a:prstGeom>
        </p:spPr>
      </p:pic>
    </p:spTree>
    <p:extLst>
      <p:ext uri="{BB962C8B-B14F-4D97-AF65-F5344CB8AC3E}">
        <p14:creationId xmlns:p14="http://schemas.microsoft.com/office/powerpoint/2010/main" val="24384386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Come Code Walkthroughs</a:t>
            </a:r>
            <a:br>
              <a:rPr lang="en-US" altLang="en-US" sz="2800" i="1" dirty="0">
                <a:solidFill>
                  <a:schemeClr val="bg1"/>
                </a:solidFill>
              </a:rPr>
            </a:br>
            <a:r>
              <a:rPr lang="en-US" altLang="en-US" sz="2800" i="1" dirty="0">
                <a:solidFill>
                  <a:schemeClr val="bg1"/>
                </a:solidFill>
              </a:rPr>
              <a:t>Smarty – Samples (Python, UI)</a:t>
            </a:r>
            <a:br>
              <a:rPr lang="en-US" altLang="en-US" sz="2800" i="1" dirty="0">
                <a:solidFill>
                  <a:schemeClr val="bg1"/>
                </a:solidFill>
              </a:rPr>
            </a:br>
            <a:r>
              <a:rPr lang="en-US" altLang="en-US" sz="2800" i="1" dirty="0">
                <a:solidFill>
                  <a:schemeClr val="bg1"/>
                </a:solidFill>
              </a:rPr>
              <a:t>Notification</a:t>
            </a:r>
          </a:p>
          <a:p>
            <a:pPr algn="ctr"/>
            <a:r>
              <a:rPr lang="en-US" altLang="en-US" sz="2800" i="1" dirty="0">
                <a:solidFill>
                  <a:schemeClr val="bg1"/>
                </a:solidFill>
              </a:rPr>
              <a:t>Lambda Functions </a:t>
            </a:r>
            <a:r>
              <a:rPr lang="en-US" altLang="en-US" sz="2800" i="1" dirty="0">
                <a:solidFill>
                  <a:schemeClr val="bg1"/>
                </a:solidFill>
                <a:sym typeface="Wingdings" pitchFamily="2" charset="2"/>
              </a:rPr>
              <a:t> SNS</a:t>
            </a:r>
            <a:endParaRPr lang="en-US" altLang="en-US" sz="1600" i="1" dirty="0">
              <a:solidFill>
                <a:schemeClr val="bg1"/>
              </a:solidFill>
            </a:endParaRPr>
          </a:p>
        </p:txBody>
      </p:sp>
      <p:sp>
        <p:nvSpPr>
          <p:cNvPr id="9" name="TextBox 11">
            <a:extLst>
              <a:ext uri="{FF2B5EF4-FFF2-40B4-BE49-F238E27FC236}">
                <a16:creationId xmlns:a16="http://schemas.microsoft.com/office/drawing/2014/main" id="{0CC9AB0E-3705-5A42-8890-60AEF0C0CB36}"/>
              </a:ext>
            </a:extLst>
          </p:cNvPr>
          <p:cNvSpPr txBox="1">
            <a:spLocks noChangeArrowheads="1"/>
          </p:cNvSpPr>
          <p:nvPr/>
        </p:nvSpPr>
        <p:spPr bwMode="auto">
          <a:xfrm>
            <a:off x="255588" y="4695825"/>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2</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E6156 – Topics in SW Engineering: </a:t>
            </a:r>
            <a:r>
              <a:rPr lang="en-US" altLang="en-US" sz="1050" i="1" dirty="0">
                <a:solidFill>
                  <a:schemeClr val="bg1"/>
                </a:solidFill>
              </a:rPr>
              <a:t>Lecture 7: CloudFront, NoSQL, Certificates, DNS, Service Composition</a:t>
            </a:r>
            <a:br>
              <a:rPr lang="en-US" altLang="en-US" sz="1050" i="1" baseline="0" dirty="0">
                <a:solidFill>
                  <a:schemeClr val="bg1"/>
                </a:solidFill>
              </a:rPr>
            </a:br>
            <a:r>
              <a:rPr lang="de-DE" altLang="en-US" sz="900" i="1" dirty="0">
                <a:solidFill>
                  <a:schemeClr val="bg1"/>
                </a:solidFill>
              </a:rPr>
              <a:t>© Donald F. Ferguson, 2021</a:t>
            </a:r>
            <a:endParaRPr lang="en-US" altLang="en-US" sz="900" i="1" dirty="0">
              <a:solidFill>
                <a:schemeClr val="bg1"/>
              </a:solidFill>
            </a:endParaRPr>
          </a:p>
        </p:txBody>
      </p:sp>
    </p:spTree>
    <p:extLst>
      <p:ext uri="{BB962C8B-B14F-4D97-AF65-F5344CB8AC3E}">
        <p14:creationId xmlns:p14="http://schemas.microsoft.com/office/powerpoint/2010/main" val="31695895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4105F3A-51C4-6647-9D86-7EE5EC80BF67}"/>
              </a:ext>
            </a:extLst>
          </p:cNvPr>
          <p:cNvSpPr>
            <a:spLocks noChangeArrowheads="1"/>
          </p:cNvSpPr>
          <p:nvPr/>
        </p:nvSpPr>
        <p:spPr bwMode="auto">
          <a:xfrm>
            <a:off x="0" y="0"/>
            <a:ext cx="9144000" cy="457200"/>
          </a:xfrm>
          <a:prstGeom prst="rect">
            <a:avLst/>
          </a:prstGeom>
          <a:solidFill>
            <a:schemeClr val="tx1"/>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lgn="ctr" defTabSz="685800" fontAlgn="auto">
              <a:spcBef>
                <a:spcPct val="0"/>
              </a:spcBef>
              <a:spcAft>
                <a:spcPts val="0"/>
              </a:spcAft>
              <a:buNone/>
              <a:defRPr/>
            </a:pPr>
            <a:endParaRPr lang="en-US" altLang="en-US" sz="1800">
              <a:solidFill>
                <a:srgbClr val="E6B9B8"/>
              </a:solidFill>
            </a:endParaRPr>
          </a:p>
        </p:txBody>
      </p:sp>
      <p:sp>
        <p:nvSpPr>
          <p:cNvPr id="33794" name="Rectangle 7">
            <a:extLst>
              <a:ext uri="{FF2B5EF4-FFF2-40B4-BE49-F238E27FC236}">
                <a16:creationId xmlns:a16="http://schemas.microsoft.com/office/drawing/2014/main" id="{2D8A47D8-DB33-E34B-A433-FC79FD290EAE}"/>
              </a:ext>
            </a:extLst>
          </p:cNvPr>
          <p:cNvSpPr>
            <a:spLocks noChangeArrowheads="1"/>
          </p:cNvSpPr>
          <p:nvPr/>
        </p:nvSpPr>
        <p:spPr bwMode="auto">
          <a:xfrm>
            <a:off x="228600" y="1"/>
            <a:ext cx="68087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defTabSz="685800" fontAlgn="auto">
              <a:spcBef>
                <a:spcPct val="0"/>
              </a:spcBef>
              <a:spcAft>
                <a:spcPts val="0"/>
              </a:spcAft>
              <a:buNone/>
              <a:defRPr/>
            </a:pPr>
            <a:r>
              <a:rPr lang="en-US" altLang="en-US" sz="2400" dirty="0">
                <a:solidFill>
                  <a:prstClr val="white"/>
                </a:solidFill>
              </a:rPr>
              <a:t>DynamoDB Model</a:t>
            </a:r>
          </a:p>
        </p:txBody>
      </p:sp>
      <p:sp>
        <p:nvSpPr>
          <p:cNvPr id="10" name="Rectangle 9">
            <a:extLst>
              <a:ext uri="{FF2B5EF4-FFF2-40B4-BE49-F238E27FC236}">
                <a16:creationId xmlns:a16="http://schemas.microsoft.com/office/drawing/2014/main" id="{4CC9306B-77CF-0642-A169-30EED6284340}"/>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lgn="ctr" defTabSz="685800" fontAlgn="auto">
              <a:spcBef>
                <a:spcPct val="0"/>
              </a:spcBef>
              <a:spcAft>
                <a:spcPts val="0"/>
              </a:spcAft>
              <a:buNone/>
              <a:defRPr/>
            </a:pPr>
            <a:endParaRPr lang="en-US" altLang="en-US" sz="1800">
              <a:solidFill>
                <a:srgbClr val="E6B9B8"/>
              </a:solidFill>
            </a:endParaRPr>
          </a:p>
        </p:txBody>
      </p:sp>
      <p:pic>
        <p:nvPicPr>
          <p:cNvPr id="33797" name="Picture 10">
            <a:extLst>
              <a:ext uri="{FF2B5EF4-FFF2-40B4-BE49-F238E27FC236}">
                <a16:creationId xmlns:a16="http://schemas.microsoft.com/office/drawing/2014/main" id="{394CC7E9-BC31-9C40-9A4D-8B84424E0D4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62801" y="4803776"/>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8" name="TextBox 11">
            <a:extLst>
              <a:ext uri="{FF2B5EF4-FFF2-40B4-BE49-F238E27FC236}">
                <a16:creationId xmlns:a16="http://schemas.microsoft.com/office/drawing/2014/main" id="{55FB4359-791D-5B40-928C-C62BDB029620}"/>
              </a:ext>
            </a:extLst>
          </p:cNvPr>
          <p:cNvSpPr txBox="1">
            <a:spLocks noChangeArrowheads="1"/>
          </p:cNvSpPr>
          <p:nvPr/>
        </p:nvSpPr>
        <p:spPr bwMode="auto">
          <a:xfrm>
            <a:off x="255588" y="4695825"/>
            <a:ext cx="6781800" cy="3637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defTabSz="685800" fontAlgn="auto">
              <a:lnSpc>
                <a:spcPts val="2400"/>
              </a:lnSpc>
              <a:spcBef>
                <a:spcPct val="0"/>
              </a:spcBef>
              <a:spcAft>
                <a:spcPts val="0"/>
              </a:spcAft>
              <a:buNone/>
              <a:defRPr/>
            </a:pPr>
            <a:fld id="{06B2ECF5-3358-634A-8C5D-6E0FBC4218E3}" type="slidenum">
              <a:rPr lang="en-US" altLang="en-US" sz="1200" b="1">
                <a:solidFill>
                  <a:prstClr val="white"/>
                </a:solidFill>
              </a:rPr>
              <a:pPr defTabSz="685800" fontAlgn="auto">
                <a:lnSpc>
                  <a:spcPts val="2400"/>
                </a:lnSpc>
                <a:spcBef>
                  <a:spcPct val="0"/>
                </a:spcBef>
                <a:spcAft>
                  <a:spcPts val="0"/>
                </a:spcAft>
                <a:buNone/>
                <a:defRPr/>
              </a:pPr>
              <a:t>20</a:t>
            </a:fld>
            <a:r>
              <a:rPr lang="en-US" altLang="en-US" sz="1200" b="1" dirty="0">
                <a:solidFill>
                  <a:prstClr val="white"/>
                </a:solidFill>
              </a:rPr>
              <a:t> </a:t>
            </a:r>
            <a:r>
              <a:rPr lang="en-US" altLang="en-US" sz="1200" dirty="0">
                <a:solidFill>
                  <a:prstClr val="white"/>
                </a:solidFill>
              </a:rPr>
              <a:t>|</a:t>
            </a:r>
            <a:r>
              <a:rPr lang="en-US" altLang="en-US" sz="1200" b="1" dirty="0">
                <a:solidFill>
                  <a:prstClr val="white"/>
                </a:solidFill>
              </a:rPr>
              <a:t> </a:t>
            </a:r>
            <a:r>
              <a:rPr lang="en-US" altLang="en-US" sz="1200" i="1" dirty="0">
                <a:solidFill>
                  <a:prstClr val="white"/>
                </a:solidFill>
              </a:rPr>
              <a:t>E6156: Topics in SW Engineering – Cloud Computing/BaaS</a:t>
            </a:r>
          </a:p>
        </p:txBody>
      </p:sp>
      <p:sp>
        <p:nvSpPr>
          <p:cNvPr id="4" name="Rectangle 3">
            <a:extLst>
              <a:ext uri="{FF2B5EF4-FFF2-40B4-BE49-F238E27FC236}">
                <a16:creationId xmlns:a16="http://schemas.microsoft.com/office/drawing/2014/main" id="{435DA550-B24D-2548-A9EA-7D6077A42A60}"/>
              </a:ext>
            </a:extLst>
          </p:cNvPr>
          <p:cNvSpPr/>
          <p:nvPr/>
        </p:nvSpPr>
        <p:spPr>
          <a:xfrm>
            <a:off x="6134929" y="666277"/>
            <a:ext cx="1222513" cy="4596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B8049193-4AC4-814D-BA1D-6B2BA2128BC8}"/>
              </a:ext>
            </a:extLst>
          </p:cNvPr>
          <p:cNvPicPr>
            <a:picLocks noChangeAspect="1"/>
          </p:cNvPicPr>
          <p:nvPr/>
        </p:nvPicPr>
        <p:blipFill>
          <a:blip r:embed="rId4"/>
          <a:stretch>
            <a:fillRect/>
          </a:stretch>
        </p:blipFill>
        <p:spPr>
          <a:xfrm>
            <a:off x="728085" y="551054"/>
            <a:ext cx="7191188" cy="4017772"/>
          </a:xfrm>
          <a:prstGeom prst="rect">
            <a:avLst/>
          </a:prstGeom>
        </p:spPr>
      </p:pic>
    </p:spTree>
    <p:extLst>
      <p:ext uri="{BB962C8B-B14F-4D97-AF65-F5344CB8AC3E}">
        <p14:creationId xmlns:p14="http://schemas.microsoft.com/office/powerpoint/2010/main" val="26355921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4105F3A-51C4-6647-9D86-7EE5EC80BF67}"/>
              </a:ext>
            </a:extLst>
          </p:cNvPr>
          <p:cNvSpPr>
            <a:spLocks noChangeArrowheads="1"/>
          </p:cNvSpPr>
          <p:nvPr/>
        </p:nvSpPr>
        <p:spPr bwMode="auto">
          <a:xfrm>
            <a:off x="0" y="0"/>
            <a:ext cx="9144000" cy="457200"/>
          </a:xfrm>
          <a:prstGeom prst="rect">
            <a:avLst/>
          </a:prstGeom>
          <a:solidFill>
            <a:schemeClr val="tx1"/>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lgn="ctr" defTabSz="685800" fontAlgn="auto">
              <a:spcBef>
                <a:spcPct val="0"/>
              </a:spcBef>
              <a:spcAft>
                <a:spcPts val="0"/>
              </a:spcAft>
              <a:buNone/>
              <a:defRPr/>
            </a:pPr>
            <a:endParaRPr lang="en-US" altLang="en-US" sz="1800">
              <a:solidFill>
                <a:srgbClr val="E6B9B8"/>
              </a:solidFill>
            </a:endParaRPr>
          </a:p>
        </p:txBody>
      </p:sp>
      <p:sp>
        <p:nvSpPr>
          <p:cNvPr id="33794" name="Rectangle 7">
            <a:extLst>
              <a:ext uri="{FF2B5EF4-FFF2-40B4-BE49-F238E27FC236}">
                <a16:creationId xmlns:a16="http://schemas.microsoft.com/office/drawing/2014/main" id="{2D8A47D8-DB33-E34B-A433-FC79FD290EAE}"/>
              </a:ext>
            </a:extLst>
          </p:cNvPr>
          <p:cNvSpPr>
            <a:spLocks noChangeArrowheads="1"/>
          </p:cNvSpPr>
          <p:nvPr/>
        </p:nvSpPr>
        <p:spPr bwMode="auto">
          <a:xfrm>
            <a:off x="228600" y="1"/>
            <a:ext cx="68087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defTabSz="685800" fontAlgn="auto">
              <a:spcBef>
                <a:spcPct val="0"/>
              </a:spcBef>
              <a:spcAft>
                <a:spcPts val="0"/>
              </a:spcAft>
              <a:buNone/>
              <a:defRPr/>
            </a:pPr>
            <a:r>
              <a:rPr lang="en-US" altLang="en-US" sz="2400" dirty="0">
                <a:solidFill>
                  <a:prstClr val="white"/>
                </a:solidFill>
              </a:rPr>
              <a:t>DynamoDB Model</a:t>
            </a:r>
          </a:p>
        </p:txBody>
      </p:sp>
      <p:sp>
        <p:nvSpPr>
          <p:cNvPr id="10" name="Rectangle 9">
            <a:extLst>
              <a:ext uri="{FF2B5EF4-FFF2-40B4-BE49-F238E27FC236}">
                <a16:creationId xmlns:a16="http://schemas.microsoft.com/office/drawing/2014/main" id="{4CC9306B-77CF-0642-A169-30EED6284340}"/>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lgn="ctr" defTabSz="685800" fontAlgn="auto">
              <a:spcBef>
                <a:spcPct val="0"/>
              </a:spcBef>
              <a:spcAft>
                <a:spcPts val="0"/>
              </a:spcAft>
              <a:buNone/>
              <a:defRPr/>
            </a:pPr>
            <a:endParaRPr lang="en-US" altLang="en-US" sz="1800">
              <a:solidFill>
                <a:srgbClr val="E6B9B8"/>
              </a:solidFill>
            </a:endParaRPr>
          </a:p>
        </p:txBody>
      </p:sp>
      <p:pic>
        <p:nvPicPr>
          <p:cNvPr id="33797" name="Picture 10">
            <a:extLst>
              <a:ext uri="{FF2B5EF4-FFF2-40B4-BE49-F238E27FC236}">
                <a16:creationId xmlns:a16="http://schemas.microsoft.com/office/drawing/2014/main" id="{394CC7E9-BC31-9C40-9A4D-8B84424E0D4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62801" y="4803776"/>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8" name="TextBox 11">
            <a:extLst>
              <a:ext uri="{FF2B5EF4-FFF2-40B4-BE49-F238E27FC236}">
                <a16:creationId xmlns:a16="http://schemas.microsoft.com/office/drawing/2014/main" id="{55FB4359-791D-5B40-928C-C62BDB029620}"/>
              </a:ext>
            </a:extLst>
          </p:cNvPr>
          <p:cNvSpPr txBox="1">
            <a:spLocks noChangeArrowheads="1"/>
          </p:cNvSpPr>
          <p:nvPr/>
        </p:nvSpPr>
        <p:spPr bwMode="auto">
          <a:xfrm>
            <a:off x="255588" y="4695825"/>
            <a:ext cx="6781800" cy="3637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defTabSz="685800" fontAlgn="auto">
              <a:lnSpc>
                <a:spcPts val="2400"/>
              </a:lnSpc>
              <a:spcBef>
                <a:spcPct val="0"/>
              </a:spcBef>
              <a:spcAft>
                <a:spcPts val="0"/>
              </a:spcAft>
              <a:buNone/>
              <a:defRPr/>
            </a:pPr>
            <a:fld id="{06B2ECF5-3358-634A-8C5D-6E0FBC4218E3}" type="slidenum">
              <a:rPr lang="en-US" altLang="en-US" sz="1200" b="1">
                <a:solidFill>
                  <a:prstClr val="white"/>
                </a:solidFill>
              </a:rPr>
              <a:pPr defTabSz="685800" fontAlgn="auto">
                <a:lnSpc>
                  <a:spcPts val="2400"/>
                </a:lnSpc>
                <a:spcBef>
                  <a:spcPct val="0"/>
                </a:spcBef>
                <a:spcAft>
                  <a:spcPts val="0"/>
                </a:spcAft>
                <a:buNone/>
                <a:defRPr/>
              </a:pPr>
              <a:t>21</a:t>
            </a:fld>
            <a:r>
              <a:rPr lang="en-US" altLang="en-US" sz="1200" b="1" dirty="0">
                <a:solidFill>
                  <a:prstClr val="white"/>
                </a:solidFill>
              </a:rPr>
              <a:t> </a:t>
            </a:r>
            <a:r>
              <a:rPr lang="en-US" altLang="en-US" sz="1200" dirty="0">
                <a:solidFill>
                  <a:prstClr val="white"/>
                </a:solidFill>
              </a:rPr>
              <a:t>|</a:t>
            </a:r>
            <a:r>
              <a:rPr lang="en-US" altLang="en-US" sz="1200" b="1" dirty="0">
                <a:solidFill>
                  <a:prstClr val="white"/>
                </a:solidFill>
              </a:rPr>
              <a:t> </a:t>
            </a:r>
            <a:r>
              <a:rPr lang="en-US" altLang="en-US" sz="1200" i="1" dirty="0">
                <a:solidFill>
                  <a:prstClr val="white"/>
                </a:solidFill>
              </a:rPr>
              <a:t>E6156: Topics in SW Engineering – Cloud Computing/BaaS</a:t>
            </a:r>
          </a:p>
        </p:txBody>
      </p:sp>
      <p:sp>
        <p:nvSpPr>
          <p:cNvPr id="4" name="Rectangle 3">
            <a:extLst>
              <a:ext uri="{FF2B5EF4-FFF2-40B4-BE49-F238E27FC236}">
                <a16:creationId xmlns:a16="http://schemas.microsoft.com/office/drawing/2014/main" id="{435DA550-B24D-2548-A9EA-7D6077A42A60}"/>
              </a:ext>
            </a:extLst>
          </p:cNvPr>
          <p:cNvSpPr/>
          <p:nvPr/>
        </p:nvSpPr>
        <p:spPr>
          <a:xfrm>
            <a:off x="6134929" y="666277"/>
            <a:ext cx="1222513" cy="4596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C2A4F513-DFE4-1047-8406-046DA0B3C20B}"/>
              </a:ext>
            </a:extLst>
          </p:cNvPr>
          <p:cNvPicPr>
            <a:picLocks noChangeAspect="1"/>
          </p:cNvPicPr>
          <p:nvPr/>
        </p:nvPicPr>
        <p:blipFill>
          <a:blip r:embed="rId4"/>
          <a:stretch>
            <a:fillRect/>
          </a:stretch>
        </p:blipFill>
        <p:spPr>
          <a:xfrm>
            <a:off x="646907" y="486169"/>
            <a:ext cx="7429500" cy="4150919"/>
          </a:xfrm>
          <a:prstGeom prst="rect">
            <a:avLst/>
          </a:prstGeom>
        </p:spPr>
      </p:pic>
    </p:spTree>
    <p:extLst>
      <p:ext uri="{BB962C8B-B14F-4D97-AF65-F5344CB8AC3E}">
        <p14:creationId xmlns:p14="http://schemas.microsoft.com/office/powerpoint/2010/main" val="21051403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4105F3A-51C4-6647-9D86-7EE5EC80BF67}"/>
              </a:ext>
            </a:extLst>
          </p:cNvPr>
          <p:cNvSpPr>
            <a:spLocks noChangeArrowheads="1"/>
          </p:cNvSpPr>
          <p:nvPr/>
        </p:nvSpPr>
        <p:spPr bwMode="auto">
          <a:xfrm>
            <a:off x="0" y="0"/>
            <a:ext cx="9144000" cy="457200"/>
          </a:xfrm>
          <a:prstGeom prst="rect">
            <a:avLst/>
          </a:prstGeom>
          <a:solidFill>
            <a:schemeClr val="tx1"/>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lgn="ctr" defTabSz="685800" fontAlgn="auto">
              <a:spcBef>
                <a:spcPct val="0"/>
              </a:spcBef>
              <a:spcAft>
                <a:spcPts val="0"/>
              </a:spcAft>
              <a:buNone/>
              <a:defRPr/>
            </a:pPr>
            <a:endParaRPr lang="en-US" altLang="en-US" sz="1800">
              <a:solidFill>
                <a:srgbClr val="E6B9B8"/>
              </a:solidFill>
            </a:endParaRPr>
          </a:p>
        </p:txBody>
      </p:sp>
      <p:sp>
        <p:nvSpPr>
          <p:cNvPr id="33794" name="Rectangle 7">
            <a:extLst>
              <a:ext uri="{FF2B5EF4-FFF2-40B4-BE49-F238E27FC236}">
                <a16:creationId xmlns:a16="http://schemas.microsoft.com/office/drawing/2014/main" id="{2D8A47D8-DB33-E34B-A433-FC79FD290EAE}"/>
              </a:ext>
            </a:extLst>
          </p:cNvPr>
          <p:cNvSpPr>
            <a:spLocks noChangeArrowheads="1"/>
          </p:cNvSpPr>
          <p:nvPr/>
        </p:nvSpPr>
        <p:spPr bwMode="auto">
          <a:xfrm>
            <a:off x="228600" y="1"/>
            <a:ext cx="68087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defTabSz="685800" fontAlgn="auto">
              <a:spcBef>
                <a:spcPct val="0"/>
              </a:spcBef>
              <a:spcAft>
                <a:spcPts val="0"/>
              </a:spcAft>
              <a:buNone/>
              <a:defRPr/>
            </a:pPr>
            <a:r>
              <a:rPr lang="en-US" altLang="en-US" sz="2400" dirty="0">
                <a:solidFill>
                  <a:prstClr val="white"/>
                </a:solidFill>
              </a:rPr>
              <a:t>DynamoDB Model</a:t>
            </a:r>
          </a:p>
        </p:txBody>
      </p:sp>
      <p:sp>
        <p:nvSpPr>
          <p:cNvPr id="10" name="Rectangle 9">
            <a:extLst>
              <a:ext uri="{FF2B5EF4-FFF2-40B4-BE49-F238E27FC236}">
                <a16:creationId xmlns:a16="http://schemas.microsoft.com/office/drawing/2014/main" id="{4CC9306B-77CF-0642-A169-30EED6284340}"/>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lgn="ctr" defTabSz="685800" fontAlgn="auto">
              <a:spcBef>
                <a:spcPct val="0"/>
              </a:spcBef>
              <a:spcAft>
                <a:spcPts val="0"/>
              </a:spcAft>
              <a:buNone/>
              <a:defRPr/>
            </a:pPr>
            <a:endParaRPr lang="en-US" altLang="en-US" sz="1800">
              <a:solidFill>
                <a:srgbClr val="E6B9B8"/>
              </a:solidFill>
            </a:endParaRPr>
          </a:p>
        </p:txBody>
      </p:sp>
      <p:pic>
        <p:nvPicPr>
          <p:cNvPr id="33797" name="Picture 10">
            <a:extLst>
              <a:ext uri="{FF2B5EF4-FFF2-40B4-BE49-F238E27FC236}">
                <a16:creationId xmlns:a16="http://schemas.microsoft.com/office/drawing/2014/main" id="{394CC7E9-BC31-9C40-9A4D-8B84424E0D4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62801" y="4803776"/>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8" name="TextBox 11">
            <a:extLst>
              <a:ext uri="{FF2B5EF4-FFF2-40B4-BE49-F238E27FC236}">
                <a16:creationId xmlns:a16="http://schemas.microsoft.com/office/drawing/2014/main" id="{55FB4359-791D-5B40-928C-C62BDB029620}"/>
              </a:ext>
            </a:extLst>
          </p:cNvPr>
          <p:cNvSpPr txBox="1">
            <a:spLocks noChangeArrowheads="1"/>
          </p:cNvSpPr>
          <p:nvPr/>
        </p:nvSpPr>
        <p:spPr bwMode="auto">
          <a:xfrm>
            <a:off x="255588" y="4695825"/>
            <a:ext cx="6781800" cy="3637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defTabSz="685800" fontAlgn="auto">
              <a:lnSpc>
                <a:spcPts val="2400"/>
              </a:lnSpc>
              <a:spcBef>
                <a:spcPct val="0"/>
              </a:spcBef>
              <a:spcAft>
                <a:spcPts val="0"/>
              </a:spcAft>
              <a:buNone/>
              <a:defRPr/>
            </a:pPr>
            <a:fld id="{06B2ECF5-3358-634A-8C5D-6E0FBC4218E3}" type="slidenum">
              <a:rPr lang="en-US" altLang="en-US" sz="1200" b="1">
                <a:solidFill>
                  <a:prstClr val="white"/>
                </a:solidFill>
              </a:rPr>
              <a:pPr defTabSz="685800" fontAlgn="auto">
                <a:lnSpc>
                  <a:spcPts val="2400"/>
                </a:lnSpc>
                <a:spcBef>
                  <a:spcPct val="0"/>
                </a:spcBef>
                <a:spcAft>
                  <a:spcPts val="0"/>
                </a:spcAft>
                <a:buNone/>
                <a:defRPr/>
              </a:pPr>
              <a:t>22</a:t>
            </a:fld>
            <a:r>
              <a:rPr lang="en-US" altLang="en-US" sz="1200" b="1" dirty="0">
                <a:solidFill>
                  <a:prstClr val="white"/>
                </a:solidFill>
              </a:rPr>
              <a:t> </a:t>
            </a:r>
            <a:r>
              <a:rPr lang="en-US" altLang="en-US" sz="1200" dirty="0">
                <a:solidFill>
                  <a:prstClr val="white"/>
                </a:solidFill>
              </a:rPr>
              <a:t>|</a:t>
            </a:r>
            <a:r>
              <a:rPr lang="en-US" altLang="en-US" sz="1200" b="1" dirty="0">
                <a:solidFill>
                  <a:prstClr val="white"/>
                </a:solidFill>
              </a:rPr>
              <a:t> </a:t>
            </a:r>
            <a:r>
              <a:rPr lang="en-US" altLang="en-US" sz="1200" i="1" dirty="0">
                <a:solidFill>
                  <a:prstClr val="white"/>
                </a:solidFill>
              </a:rPr>
              <a:t>E6156: Topics in SW Engineering – Cloud Computing/BaaS</a:t>
            </a:r>
          </a:p>
        </p:txBody>
      </p:sp>
      <p:sp>
        <p:nvSpPr>
          <p:cNvPr id="4" name="Rectangle 3">
            <a:extLst>
              <a:ext uri="{FF2B5EF4-FFF2-40B4-BE49-F238E27FC236}">
                <a16:creationId xmlns:a16="http://schemas.microsoft.com/office/drawing/2014/main" id="{435DA550-B24D-2548-A9EA-7D6077A42A60}"/>
              </a:ext>
            </a:extLst>
          </p:cNvPr>
          <p:cNvSpPr/>
          <p:nvPr/>
        </p:nvSpPr>
        <p:spPr>
          <a:xfrm>
            <a:off x="6134929" y="666277"/>
            <a:ext cx="1222513" cy="4596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2FE9B904-5CC1-0E4A-AF36-201FF39F6910}"/>
              </a:ext>
            </a:extLst>
          </p:cNvPr>
          <p:cNvPicPr>
            <a:picLocks noChangeAspect="1"/>
          </p:cNvPicPr>
          <p:nvPr/>
        </p:nvPicPr>
        <p:blipFill>
          <a:blip r:embed="rId4"/>
          <a:stretch>
            <a:fillRect/>
          </a:stretch>
        </p:blipFill>
        <p:spPr>
          <a:xfrm>
            <a:off x="744029" y="499056"/>
            <a:ext cx="7439973" cy="4187244"/>
          </a:xfrm>
          <a:prstGeom prst="rect">
            <a:avLst/>
          </a:prstGeom>
        </p:spPr>
      </p:pic>
    </p:spTree>
    <p:extLst>
      <p:ext uri="{BB962C8B-B14F-4D97-AF65-F5344CB8AC3E}">
        <p14:creationId xmlns:p14="http://schemas.microsoft.com/office/powerpoint/2010/main" val="25603803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4105F3A-51C4-6647-9D86-7EE5EC80BF67}"/>
              </a:ext>
            </a:extLst>
          </p:cNvPr>
          <p:cNvSpPr>
            <a:spLocks noChangeArrowheads="1"/>
          </p:cNvSpPr>
          <p:nvPr/>
        </p:nvSpPr>
        <p:spPr bwMode="auto">
          <a:xfrm>
            <a:off x="0" y="0"/>
            <a:ext cx="9144000" cy="457200"/>
          </a:xfrm>
          <a:prstGeom prst="rect">
            <a:avLst/>
          </a:prstGeom>
          <a:solidFill>
            <a:schemeClr val="tx1"/>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lgn="ctr" defTabSz="685800" fontAlgn="auto">
              <a:spcBef>
                <a:spcPct val="0"/>
              </a:spcBef>
              <a:spcAft>
                <a:spcPts val="0"/>
              </a:spcAft>
              <a:buNone/>
              <a:defRPr/>
            </a:pPr>
            <a:endParaRPr lang="en-US" altLang="en-US" sz="1800">
              <a:solidFill>
                <a:srgbClr val="E6B9B8"/>
              </a:solidFill>
            </a:endParaRPr>
          </a:p>
        </p:txBody>
      </p:sp>
      <p:sp>
        <p:nvSpPr>
          <p:cNvPr id="33794" name="Rectangle 7">
            <a:extLst>
              <a:ext uri="{FF2B5EF4-FFF2-40B4-BE49-F238E27FC236}">
                <a16:creationId xmlns:a16="http://schemas.microsoft.com/office/drawing/2014/main" id="{2D8A47D8-DB33-E34B-A433-FC79FD290EAE}"/>
              </a:ext>
            </a:extLst>
          </p:cNvPr>
          <p:cNvSpPr>
            <a:spLocks noChangeArrowheads="1"/>
          </p:cNvSpPr>
          <p:nvPr/>
        </p:nvSpPr>
        <p:spPr bwMode="auto">
          <a:xfrm>
            <a:off x="228600" y="1"/>
            <a:ext cx="68087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defTabSz="685800" fontAlgn="auto">
              <a:spcBef>
                <a:spcPct val="0"/>
              </a:spcBef>
              <a:spcAft>
                <a:spcPts val="0"/>
              </a:spcAft>
              <a:buNone/>
              <a:defRPr/>
            </a:pPr>
            <a:r>
              <a:rPr lang="en-US" altLang="en-US" sz="2400" dirty="0">
                <a:solidFill>
                  <a:prstClr val="white"/>
                </a:solidFill>
              </a:rPr>
              <a:t>DynamoDB Model</a:t>
            </a:r>
          </a:p>
        </p:txBody>
      </p:sp>
      <p:sp>
        <p:nvSpPr>
          <p:cNvPr id="10" name="Rectangle 9">
            <a:extLst>
              <a:ext uri="{FF2B5EF4-FFF2-40B4-BE49-F238E27FC236}">
                <a16:creationId xmlns:a16="http://schemas.microsoft.com/office/drawing/2014/main" id="{4CC9306B-77CF-0642-A169-30EED6284340}"/>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lgn="ctr" defTabSz="685800" fontAlgn="auto">
              <a:spcBef>
                <a:spcPct val="0"/>
              </a:spcBef>
              <a:spcAft>
                <a:spcPts val="0"/>
              </a:spcAft>
              <a:buNone/>
              <a:defRPr/>
            </a:pPr>
            <a:endParaRPr lang="en-US" altLang="en-US" sz="1800">
              <a:solidFill>
                <a:srgbClr val="E6B9B8"/>
              </a:solidFill>
            </a:endParaRPr>
          </a:p>
        </p:txBody>
      </p:sp>
      <p:pic>
        <p:nvPicPr>
          <p:cNvPr id="33797" name="Picture 10">
            <a:extLst>
              <a:ext uri="{FF2B5EF4-FFF2-40B4-BE49-F238E27FC236}">
                <a16:creationId xmlns:a16="http://schemas.microsoft.com/office/drawing/2014/main" id="{394CC7E9-BC31-9C40-9A4D-8B84424E0D4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62801" y="4803776"/>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8" name="TextBox 11">
            <a:extLst>
              <a:ext uri="{FF2B5EF4-FFF2-40B4-BE49-F238E27FC236}">
                <a16:creationId xmlns:a16="http://schemas.microsoft.com/office/drawing/2014/main" id="{55FB4359-791D-5B40-928C-C62BDB029620}"/>
              </a:ext>
            </a:extLst>
          </p:cNvPr>
          <p:cNvSpPr txBox="1">
            <a:spLocks noChangeArrowheads="1"/>
          </p:cNvSpPr>
          <p:nvPr/>
        </p:nvSpPr>
        <p:spPr bwMode="auto">
          <a:xfrm>
            <a:off x="255588" y="4695825"/>
            <a:ext cx="6781800" cy="3637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defTabSz="685800" fontAlgn="auto">
              <a:lnSpc>
                <a:spcPts val="2400"/>
              </a:lnSpc>
              <a:spcBef>
                <a:spcPct val="0"/>
              </a:spcBef>
              <a:spcAft>
                <a:spcPts val="0"/>
              </a:spcAft>
              <a:buNone/>
              <a:defRPr/>
            </a:pPr>
            <a:fld id="{06B2ECF5-3358-634A-8C5D-6E0FBC4218E3}" type="slidenum">
              <a:rPr lang="en-US" altLang="en-US" sz="1200" b="1">
                <a:solidFill>
                  <a:prstClr val="white"/>
                </a:solidFill>
              </a:rPr>
              <a:pPr defTabSz="685800" fontAlgn="auto">
                <a:lnSpc>
                  <a:spcPts val="2400"/>
                </a:lnSpc>
                <a:spcBef>
                  <a:spcPct val="0"/>
                </a:spcBef>
                <a:spcAft>
                  <a:spcPts val="0"/>
                </a:spcAft>
                <a:buNone/>
                <a:defRPr/>
              </a:pPr>
              <a:t>23</a:t>
            </a:fld>
            <a:r>
              <a:rPr lang="en-US" altLang="en-US" sz="1200" b="1" dirty="0">
                <a:solidFill>
                  <a:prstClr val="white"/>
                </a:solidFill>
              </a:rPr>
              <a:t> </a:t>
            </a:r>
            <a:r>
              <a:rPr lang="en-US" altLang="en-US" sz="1200" dirty="0">
                <a:solidFill>
                  <a:prstClr val="white"/>
                </a:solidFill>
              </a:rPr>
              <a:t>|</a:t>
            </a:r>
            <a:r>
              <a:rPr lang="en-US" altLang="en-US" sz="1200" b="1" dirty="0">
                <a:solidFill>
                  <a:prstClr val="white"/>
                </a:solidFill>
              </a:rPr>
              <a:t> </a:t>
            </a:r>
            <a:r>
              <a:rPr lang="en-US" altLang="en-US" sz="1200" i="1" dirty="0">
                <a:solidFill>
                  <a:prstClr val="white"/>
                </a:solidFill>
              </a:rPr>
              <a:t>E6156: Topics in SW Engineering – Cloud Computing/BaaS</a:t>
            </a:r>
          </a:p>
        </p:txBody>
      </p:sp>
      <p:sp>
        <p:nvSpPr>
          <p:cNvPr id="4" name="Rectangle 3">
            <a:extLst>
              <a:ext uri="{FF2B5EF4-FFF2-40B4-BE49-F238E27FC236}">
                <a16:creationId xmlns:a16="http://schemas.microsoft.com/office/drawing/2014/main" id="{435DA550-B24D-2548-A9EA-7D6077A42A60}"/>
              </a:ext>
            </a:extLst>
          </p:cNvPr>
          <p:cNvSpPr/>
          <p:nvPr/>
        </p:nvSpPr>
        <p:spPr>
          <a:xfrm>
            <a:off x="6134929" y="666277"/>
            <a:ext cx="1222513" cy="4596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A7D03D03-6B71-E04C-B69A-787D5DD2813D}"/>
              </a:ext>
            </a:extLst>
          </p:cNvPr>
          <p:cNvPicPr>
            <a:picLocks noChangeAspect="1"/>
          </p:cNvPicPr>
          <p:nvPr/>
        </p:nvPicPr>
        <p:blipFill>
          <a:blip r:embed="rId4"/>
          <a:stretch>
            <a:fillRect/>
          </a:stretch>
        </p:blipFill>
        <p:spPr>
          <a:xfrm>
            <a:off x="558797" y="456282"/>
            <a:ext cx="7517610" cy="4230938"/>
          </a:xfrm>
          <a:prstGeom prst="rect">
            <a:avLst/>
          </a:prstGeom>
        </p:spPr>
      </p:pic>
    </p:spTree>
    <p:extLst>
      <p:ext uri="{BB962C8B-B14F-4D97-AF65-F5344CB8AC3E}">
        <p14:creationId xmlns:p14="http://schemas.microsoft.com/office/powerpoint/2010/main" val="13790442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4105F3A-51C4-6647-9D86-7EE5EC80BF67}"/>
              </a:ext>
            </a:extLst>
          </p:cNvPr>
          <p:cNvSpPr>
            <a:spLocks noChangeArrowheads="1"/>
          </p:cNvSpPr>
          <p:nvPr/>
        </p:nvSpPr>
        <p:spPr bwMode="auto">
          <a:xfrm>
            <a:off x="0" y="0"/>
            <a:ext cx="9144000" cy="457200"/>
          </a:xfrm>
          <a:prstGeom prst="rect">
            <a:avLst/>
          </a:prstGeom>
          <a:solidFill>
            <a:schemeClr val="tx1"/>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lgn="ctr" defTabSz="685800" fontAlgn="auto">
              <a:spcBef>
                <a:spcPct val="0"/>
              </a:spcBef>
              <a:spcAft>
                <a:spcPts val="0"/>
              </a:spcAft>
              <a:buNone/>
              <a:defRPr/>
            </a:pPr>
            <a:endParaRPr lang="en-US" altLang="en-US" sz="1800">
              <a:solidFill>
                <a:srgbClr val="E6B9B8"/>
              </a:solidFill>
            </a:endParaRPr>
          </a:p>
        </p:txBody>
      </p:sp>
      <p:sp>
        <p:nvSpPr>
          <p:cNvPr id="33794" name="Rectangle 7">
            <a:extLst>
              <a:ext uri="{FF2B5EF4-FFF2-40B4-BE49-F238E27FC236}">
                <a16:creationId xmlns:a16="http://schemas.microsoft.com/office/drawing/2014/main" id="{2D8A47D8-DB33-E34B-A433-FC79FD290EAE}"/>
              </a:ext>
            </a:extLst>
          </p:cNvPr>
          <p:cNvSpPr>
            <a:spLocks noChangeArrowheads="1"/>
          </p:cNvSpPr>
          <p:nvPr/>
        </p:nvSpPr>
        <p:spPr bwMode="auto">
          <a:xfrm>
            <a:off x="228600" y="1"/>
            <a:ext cx="68087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defTabSz="685800" fontAlgn="auto">
              <a:spcBef>
                <a:spcPct val="0"/>
              </a:spcBef>
              <a:spcAft>
                <a:spcPts val="0"/>
              </a:spcAft>
              <a:buNone/>
              <a:defRPr/>
            </a:pPr>
            <a:r>
              <a:rPr lang="en-US" altLang="en-US" sz="2400" dirty="0">
                <a:solidFill>
                  <a:prstClr val="white"/>
                </a:solidFill>
              </a:rPr>
              <a:t>DynamoDB</a:t>
            </a:r>
          </a:p>
        </p:txBody>
      </p:sp>
      <p:sp>
        <p:nvSpPr>
          <p:cNvPr id="10" name="Rectangle 9">
            <a:extLst>
              <a:ext uri="{FF2B5EF4-FFF2-40B4-BE49-F238E27FC236}">
                <a16:creationId xmlns:a16="http://schemas.microsoft.com/office/drawing/2014/main" id="{4CC9306B-77CF-0642-A169-30EED6284340}"/>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lgn="ctr" defTabSz="685800" fontAlgn="auto">
              <a:spcBef>
                <a:spcPct val="0"/>
              </a:spcBef>
              <a:spcAft>
                <a:spcPts val="0"/>
              </a:spcAft>
              <a:buNone/>
              <a:defRPr/>
            </a:pPr>
            <a:endParaRPr lang="en-US" altLang="en-US" sz="1800">
              <a:solidFill>
                <a:srgbClr val="E6B9B8"/>
              </a:solidFill>
            </a:endParaRPr>
          </a:p>
        </p:txBody>
      </p:sp>
      <p:pic>
        <p:nvPicPr>
          <p:cNvPr id="33797" name="Picture 10">
            <a:extLst>
              <a:ext uri="{FF2B5EF4-FFF2-40B4-BE49-F238E27FC236}">
                <a16:creationId xmlns:a16="http://schemas.microsoft.com/office/drawing/2014/main" id="{394CC7E9-BC31-9C40-9A4D-8B84424E0D4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62801" y="4803776"/>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11">
            <a:extLst>
              <a:ext uri="{FF2B5EF4-FFF2-40B4-BE49-F238E27FC236}">
                <a16:creationId xmlns:a16="http://schemas.microsoft.com/office/drawing/2014/main" id="{979279A5-F5AB-5147-9638-9B25BA5C2F11}"/>
              </a:ext>
            </a:extLst>
          </p:cNvPr>
          <p:cNvSpPr txBox="1">
            <a:spLocks noChangeArrowheads="1"/>
          </p:cNvSpPr>
          <p:nvPr/>
        </p:nvSpPr>
        <p:spPr bwMode="auto">
          <a:xfrm>
            <a:off x="255588" y="4695825"/>
            <a:ext cx="6781800" cy="3637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defTabSz="685800" fontAlgn="auto">
              <a:lnSpc>
                <a:spcPts val="2400"/>
              </a:lnSpc>
              <a:spcBef>
                <a:spcPct val="0"/>
              </a:spcBef>
              <a:spcAft>
                <a:spcPts val="0"/>
              </a:spcAft>
              <a:buNone/>
              <a:defRPr/>
            </a:pPr>
            <a:fld id="{06B2ECF5-3358-634A-8C5D-6E0FBC4218E3}" type="slidenum">
              <a:rPr lang="en-US" altLang="en-US" sz="1200" b="1">
                <a:solidFill>
                  <a:prstClr val="white"/>
                </a:solidFill>
              </a:rPr>
              <a:pPr defTabSz="685800" fontAlgn="auto">
                <a:lnSpc>
                  <a:spcPts val="2400"/>
                </a:lnSpc>
                <a:spcBef>
                  <a:spcPct val="0"/>
                </a:spcBef>
                <a:spcAft>
                  <a:spcPts val="0"/>
                </a:spcAft>
                <a:buNone/>
                <a:defRPr/>
              </a:pPr>
              <a:t>24</a:t>
            </a:fld>
            <a:r>
              <a:rPr lang="en-US" altLang="en-US" sz="1200" b="1" dirty="0">
                <a:solidFill>
                  <a:prstClr val="white"/>
                </a:solidFill>
              </a:rPr>
              <a:t> </a:t>
            </a:r>
            <a:r>
              <a:rPr lang="en-US" altLang="en-US" sz="1200" dirty="0">
                <a:solidFill>
                  <a:prstClr val="white"/>
                </a:solidFill>
              </a:rPr>
              <a:t>|</a:t>
            </a:r>
            <a:r>
              <a:rPr lang="en-US" altLang="en-US" sz="1200" b="1" dirty="0">
                <a:solidFill>
                  <a:prstClr val="white"/>
                </a:solidFill>
              </a:rPr>
              <a:t> </a:t>
            </a:r>
            <a:r>
              <a:rPr lang="en-US" altLang="en-US" sz="1200" i="1" dirty="0">
                <a:solidFill>
                  <a:prstClr val="white"/>
                </a:solidFill>
              </a:rPr>
              <a:t>E6156 – Cloud Computing: Backend-as-a-Service  (Lecture 6)</a:t>
            </a:r>
          </a:p>
        </p:txBody>
      </p:sp>
      <p:pic>
        <p:nvPicPr>
          <p:cNvPr id="5" name="Picture 4">
            <a:extLst>
              <a:ext uri="{FF2B5EF4-FFF2-40B4-BE49-F238E27FC236}">
                <a16:creationId xmlns:a16="http://schemas.microsoft.com/office/drawing/2014/main" id="{BF70D06D-AB1F-A64E-BA3C-E7B0F76584C7}"/>
              </a:ext>
            </a:extLst>
          </p:cNvPr>
          <p:cNvPicPr>
            <a:picLocks noChangeAspect="1"/>
          </p:cNvPicPr>
          <p:nvPr/>
        </p:nvPicPr>
        <p:blipFill>
          <a:blip r:embed="rId4"/>
          <a:stretch>
            <a:fillRect/>
          </a:stretch>
        </p:blipFill>
        <p:spPr>
          <a:xfrm>
            <a:off x="591146" y="438582"/>
            <a:ext cx="7485262" cy="4212733"/>
          </a:xfrm>
          <a:prstGeom prst="rect">
            <a:avLst/>
          </a:prstGeom>
        </p:spPr>
      </p:pic>
    </p:spTree>
    <p:extLst>
      <p:ext uri="{BB962C8B-B14F-4D97-AF65-F5344CB8AC3E}">
        <p14:creationId xmlns:p14="http://schemas.microsoft.com/office/powerpoint/2010/main" val="40975091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4105F3A-51C4-6647-9D86-7EE5EC80BF67}"/>
              </a:ext>
            </a:extLst>
          </p:cNvPr>
          <p:cNvSpPr>
            <a:spLocks noChangeArrowheads="1"/>
          </p:cNvSpPr>
          <p:nvPr/>
        </p:nvSpPr>
        <p:spPr bwMode="auto">
          <a:xfrm>
            <a:off x="0" y="0"/>
            <a:ext cx="9144000" cy="457200"/>
          </a:xfrm>
          <a:prstGeom prst="rect">
            <a:avLst/>
          </a:prstGeom>
          <a:solidFill>
            <a:schemeClr val="tx1"/>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lgn="ctr" defTabSz="685800" fontAlgn="auto">
              <a:spcBef>
                <a:spcPct val="0"/>
              </a:spcBef>
              <a:spcAft>
                <a:spcPts val="0"/>
              </a:spcAft>
              <a:buNone/>
              <a:defRPr/>
            </a:pPr>
            <a:endParaRPr lang="en-US" altLang="en-US" sz="1800">
              <a:solidFill>
                <a:srgbClr val="E6B9B8"/>
              </a:solidFill>
            </a:endParaRPr>
          </a:p>
        </p:txBody>
      </p:sp>
      <p:sp>
        <p:nvSpPr>
          <p:cNvPr id="33794" name="Rectangle 7">
            <a:extLst>
              <a:ext uri="{FF2B5EF4-FFF2-40B4-BE49-F238E27FC236}">
                <a16:creationId xmlns:a16="http://schemas.microsoft.com/office/drawing/2014/main" id="{2D8A47D8-DB33-E34B-A433-FC79FD290EAE}"/>
              </a:ext>
            </a:extLst>
          </p:cNvPr>
          <p:cNvSpPr>
            <a:spLocks noChangeArrowheads="1"/>
          </p:cNvSpPr>
          <p:nvPr/>
        </p:nvSpPr>
        <p:spPr bwMode="auto">
          <a:xfrm>
            <a:off x="228600" y="1"/>
            <a:ext cx="68087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defTabSz="685800" fontAlgn="auto">
              <a:spcBef>
                <a:spcPct val="0"/>
              </a:spcBef>
              <a:spcAft>
                <a:spcPts val="0"/>
              </a:spcAft>
              <a:buNone/>
              <a:defRPr/>
            </a:pPr>
            <a:r>
              <a:rPr lang="en-US" altLang="en-US" sz="2400" dirty="0">
                <a:solidFill>
                  <a:prstClr val="white"/>
                </a:solidFill>
              </a:rPr>
              <a:t>Document Databases – Semi-Structured Schema</a:t>
            </a:r>
          </a:p>
        </p:txBody>
      </p:sp>
      <p:sp>
        <p:nvSpPr>
          <p:cNvPr id="10" name="Rectangle 9">
            <a:extLst>
              <a:ext uri="{FF2B5EF4-FFF2-40B4-BE49-F238E27FC236}">
                <a16:creationId xmlns:a16="http://schemas.microsoft.com/office/drawing/2014/main" id="{4CC9306B-77CF-0642-A169-30EED6284340}"/>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lgn="ctr" defTabSz="685800" fontAlgn="auto">
              <a:spcBef>
                <a:spcPct val="0"/>
              </a:spcBef>
              <a:spcAft>
                <a:spcPts val="0"/>
              </a:spcAft>
              <a:buNone/>
              <a:defRPr/>
            </a:pPr>
            <a:endParaRPr lang="en-US" altLang="en-US" sz="1800">
              <a:solidFill>
                <a:srgbClr val="E6B9B8"/>
              </a:solidFill>
            </a:endParaRPr>
          </a:p>
        </p:txBody>
      </p:sp>
      <p:pic>
        <p:nvPicPr>
          <p:cNvPr id="33797" name="Picture 10">
            <a:extLst>
              <a:ext uri="{FF2B5EF4-FFF2-40B4-BE49-F238E27FC236}">
                <a16:creationId xmlns:a16="http://schemas.microsoft.com/office/drawing/2014/main" id="{394CC7E9-BC31-9C40-9A4D-8B84424E0D4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62801" y="4803776"/>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8" name="TextBox 11">
            <a:extLst>
              <a:ext uri="{FF2B5EF4-FFF2-40B4-BE49-F238E27FC236}">
                <a16:creationId xmlns:a16="http://schemas.microsoft.com/office/drawing/2014/main" id="{55FB4359-791D-5B40-928C-C62BDB029620}"/>
              </a:ext>
            </a:extLst>
          </p:cNvPr>
          <p:cNvSpPr txBox="1">
            <a:spLocks noChangeArrowheads="1"/>
          </p:cNvSpPr>
          <p:nvPr/>
        </p:nvSpPr>
        <p:spPr bwMode="auto">
          <a:xfrm>
            <a:off x="255588" y="4695825"/>
            <a:ext cx="6781800" cy="3637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defTabSz="685800" fontAlgn="auto">
              <a:lnSpc>
                <a:spcPts val="2400"/>
              </a:lnSpc>
              <a:spcBef>
                <a:spcPct val="0"/>
              </a:spcBef>
              <a:spcAft>
                <a:spcPts val="0"/>
              </a:spcAft>
              <a:buNone/>
              <a:defRPr/>
            </a:pPr>
            <a:fld id="{06B2ECF5-3358-634A-8C5D-6E0FBC4218E3}" type="slidenum">
              <a:rPr lang="en-US" altLang="en-US" sz="1200" b="1">
                <a:solidFill>
                  <a:prstClr val="white"/>
                </a:solidFill>
              </a:rPr>
              <a:pPr defTabSz="685800" fontAlgn="auto">
                <a:lnSpc>
                  <a:spcPts val="2400"/>
                </a:lnSpc>
                <a:spcBef>
                  <a:spcPct val="0"/>
                </a:spcBef>
                <a:spcAft>
                  <a:spcPts val="0"/>
                </a:spcAft>
                <a:buNone/>
                <a:defRPr/>
              </a:pPr>
              <a:t>25</a:t>
            </a:fld>
            <a:r>
              <a:rPr lang="en-US" altLang="en-US" sz="1200" b="1" dirty="0">
                <a:solidFill>
                  <a:prstClr val="white"/>
                </a:solidFill>
              </a:rPr>
              <a:t> </a:t>
            </a:r>
            <a:r>
              <a:rPr lang="en-US" altLang="en-US" sz="1200" dirty="0">
                <a:solidFill>
                  <a:prstClr val="white"/>
                </a:solidFill>
              </a:rPr>
              <a:t>|</a:t>
            </a:r>
            <a:r>
              <a:rPr lang="en-US" altLang="en-US" sz="1200" b="1" dirty="0">
                <a:solidFill>
                  <a:prstClr val="white"/>
                </a:solidFill>
              </a:rPr>
              <a:t> </a:t>
            </a:r>
            <a:r>
              <a:rPr lang="en-US" altLang="en-US" sz="1200" i="1" dirty="0">
                <a:solidFill>
                  <a:prstClr val="white"/>
                </a:solidFill>
              </a:rPr>
              <a:t>E6156: Topics in SW Engineering – Cloud Computing/BaaS</a:t>
            </a:r>
          </a:p>
        </p:txBody>
      </p:sp>
      <p:sp>
        <p:nvSpPr>
          <p:cNvPr id="4" name="Rectangle 3">
            <a:extLst>
              <a:ext uri="{FF2B5EF4-FFF2-40B4-BE49-F238E27FC236}">
                <a16:creationId xmlns:a16="http://schemas.microsoft.com/office/drawing/2014/main" id="{435DA550-B24D-2548-A9EA-7D6077A42A60}"/>
              </a:ext>
            </a:extLst>
          </p:cNvPr>
          <p:cNvSpPr/>
          <p:nvPr/>
        </p:nvSpPr>
        <p:spPr>
          <a:xfrm>
            <a:off x="6134929" y="666277"/>
            <a:ext cx="1222513" cy="4596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F791C1D9-8E75-994D-BA9F-EC6BA8CE64D2}"/>
              </a:ext>
            </a:extLst>
          </p:cNvPr>
          <p:cNvPicPr>
            <a:picLocks noChangeAspect="1"/>
          </p:cNvPicPr>
          <p:nvPr/>
        </p:nvPicPr>
        <p:blipFill>
          <a:blip r:embed="rId4"/>
          <a:stretch>
            <a:fillRect/>
          </a:stretch>
        </p:blipFill>
        <p:spPr>
          <a:xfrm>
            <a:off x="84908" y="572207"/>
            <a:ext cx="5583446" cy="3632288"/>
          </a:xfrm>
          <a:prstGeom prst="rect">
            <a:avLst/>
          </a:prstGeom>
        </p:spPr>
      </p:pic>
      <p:sp>
        <p:nvSpPr>
          <p:cNvPr id="6" name="Content Placeholder 5">
            <a:extLst>
              <a:ext uri="{FF2B5EF4-FFF2-40B4-BE49-F238E27FC236}">
                <a16:creationId xmlns:a16="http://schemas.microsoft.com/office/drawing/2014/main" id="{067EA695-E61C-B74C-AC2E-C98E78333DA4}"/>
              </a:ext>
            </a:extLst>
          </p:cNvPr>
          <p:cNvSpPr>
            <a:spLocks noGrp="1"/>
          </p:cNvSpPr>
          <p:nvPr>
            <p:ph idx="1"/>
          </p:nvPr>
        </p:nvSpPr>
        <p:spPr>
          <a:xfrm>
            <a:off x="5897880" y="556058"/>
            <a:ext cx="3092134" cy="4076665"/>
          </a:xfrm>
        </p:spPr>
        <p:txBody>
          <a:bodyPr>
            <a:normAutofit/>
          </a:bodyPr>
          <a:lstStyle/>
          <a:p>
            <a:pPr marL="0" indent="0">
              <a:lnSpc>
                <a:spcPct val="110000"/>
              </a:lnSpc>
              <a:spcBef>
                <a:spcPts val="0"/>
              </a:spcBef>
              <a:buNone/>
            </a:pPr>
            <a:r>
              <a:rPr lang="en-US" sz="1600" dirty="0"/>
              <a:t>The relation model has difficulties with some types of data:</a:t>
            </a:r>
          </a:p>
          <a:p>
            <a:pPr lvl="1">
              <a:lnSpc>
                <a:spcPct val="110000"/>
              </a:lnSpc>
              <a:spcBef>
                <a:spcPts val="0"/>
              </a:spcBef>
            </a:pPr>
            <a:r>
              <a:rPr lang="en-US" sz="1200" dirty="0"/>
              <a:t>Columns that are lists or maps</a:t>
            </a:r>
          </a:p>
          <a:p>
            <a:pPr lvl="1">
              <a:lnSpc>
                <a:spcPct val="110000"/>
              </a:lnSpc>
              <a:spcBef>
                <a:spcPts val="0"/>
              </a:spcBef>
            </a:pPr>
            <a:r>
              <a:rPr lang="en-US" sz="1200" dirty="0"/>
              <a:t>Nesting – things inside things</a:t>
            </a:r>
          </a:p>
          <a:p>
            <a:pPr lvl="1">
              <a:lnSpc>
                <a:spcPct val="110000"/>
              </a:lnSpc>
              <a:spcBef>
                <a:spcPts val="0"/>
              </a:spcBef>
            </a:pPr>
            <a:r>
              <a:rPr lang="en-US" sz="1200" dirty="0"/>
              <a:t>Discover you need a modified schema when you get a piece of data.</a:t>
            </a:r>
          </a:p>
          <a:p>
            <a:pPr lvl="1">
              <a:lnSpc>
                <a:spcPct val="110000"/>
              </a:lnSpc>
              <a:spcBef>
                <a:spcPts val="0"/>
              </a:spcBef>
            </a:pPr>
            <a:r>
              <a:rPr lang="en-US" sz="1200" dirty="0"/>
              <a:t>etc.</a:t>
            </a:r>
          </a:p>
          <a:p>
            <a:pPr marL="0" indent="0">
              <a:lnSpc>
                <a:spcPct val="110000"/>
              </a:lnSpc>
              <a:spcBef>
                <a:spcPts val="0"/>
              </a:spcBef>
              <a:buNone/>
            </a:pPr>
            <a:r>
              <a:rPr lang="en-US" sz="1600" dirty="0"/>
              <a:t>All of these are common for documented like data:</a:t>
            </a:r>
          </a:p>
          <a:p>
            <a:pPr lvl="1">
              <a:lnSpc>
                <a:spcPct val="110000"/>
              </a:lnSpc>
              <a:spcBef>
                <a:spcPts val="0"/>
              </a:spcBef>
            </a:pPr>
            <a:r>
              <a:rPr lang="en-US" sz="1200" dirty="0"/>
              <a:t>Threaded discussions.</a:t>
            </a:r>
          </a:p>
          <a:p>
            <a:pPr lvl="1">
              <a:lnSpc>
                <a:spcPct val="110000"/>
              </a:lnSpc>
              <a:spcBef>
                <a:spcPts val="0"/>
              </a:spcBef>
            </a:pPr>
            <a:r>
              <a:rPr lang="en-US" sz="1200" dirty="0"/>
              <a:t>Documents.</a:t>
            </a:r>
          </a:p>
          <a:p>
            <a:pPr lvl="1">
              <a:lnSpc>
                <a:spcPct val="110000"/>
              </a:lnSpc>
              <a:spcBef>
                <a:spcPts val="0"/>
              </a:spcBef>
            </a:pPr>
            <a:r>
              <a:rPr lang="en-US" sz="1200" dirty="0"/>
              <a:t>... ...</a:t>
            </a:r>
          </a:p>
          <a:p>
            <a:pPr>
              <a:lnSpc>
                <a:spcPct val="110000"/>
              </a:lnSpc>
              <a:spcBef>
                <a:spcPts val="0"/>
              </a:spcBef>
            </a:pPr>
            <a:r>
              <a:rPr lang="en-US" sz="1600" dirty="0"/>
              <a:t>Document DBs emerged to handle these scenarios. </a:t>
            </a:r>
          </a:p>
        </p:txBody>
      </p:sp>
    </p:spTree>
    <p:extLst>
      <p:ext uri="{BB962C8B-B14F-4D97-AF65-F5344CB8AC3E}">
        <p14:creationId xmlns:p14="http://schemas.microsoft.com/office/powerpoint/2010/main" val="4821468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5029200" y="0"/>
            <a:ext cx="4185372" cy="4552950"/>
          </a:xfrm>
          <a:prstGeom prst="rect">
            <a:avLst/>
          </a:prstGeom>
        </p:spPr>
      </p:pic>
      <p:sp>
        <p:nvSpPr>
          <p:cNvPr id="3" name="Content Placeholder 2"/>
          <p:cNvSpPr>
            <a:spLocks noGrp="1"/>
          </p:cNvSpPr>
          <p:nvPr>
            <p:ph idx="1"/>
          </p:nvPr>
        </p:nvSpPr>
        <p:spPr>
          <a:xfrm>
            <a:off x="152400" y="590550"/>
            <a:ext cx="4572000" cy="4038600"/>
          </a:xfrm>
          <a:prstGeom prst="rect">
            <a:avLst/>
          </a:prstGeom>
        </p:spPr>
        <p:txBody>
          <a:bodyPr/>
          <a:lstStyle/>
          <a:p>
            <a:r>
              <a:rPr lang="en-US" dirty="0"/>
              <a:t>Achieves much greater scalability and performance than RDBMs</a:t>
            </a:r>
          </a:p>
          <a:p>
            <a:r>
              <a:rPr lang="en-US" dirty="0"/>
              <a:t>Does not support some RDBMs capabilities:</a:t>
            </a:r>
          </a:p>
          <a:p>
            <a:pPr lvl="1"/>
            <a:r>
              <a:rPr lang="en-US" dirty="0"/>
              <a:t>Referential integrity.</a:t>
            </a:r>
          </a:p>
          <a:p>
            <a:pPr lvl="1"/>
            <a:r>
              <a:rPr lang="en-US" dirty="0"/>
              <a:t>JOIN</a:t>
            </a:r>
          </a:p>
          <a:p>
            <a:pPr lvl="1"/>
            <a:r>
              <a:rPr lang="en-US" dirty="0"/>
              <a:t>Queries limited to key fields.</a:t>
            </a:r>
          </a:p>
          <a:p>
            <a:pPr lvl="1"/>
            <a:r>
              <a:rPr lang="en-US" dirty="0"/>
              <a:t>Non-key field queries are always scans.</a:t>
            </a:r>
          </a:p>
          <a:p>
            <a:r>
              <a:rPr lang="en-US" dirty="0"/>
              <a:t>Data model better fit for </a:t>
            </a:r>
            <a:r>
              <a:rPr lang="en-US" i="1" dirty="0"/>
              <a:t>semi-structured</a:t>
            </a:r>
            <a:r>
              <a:rPr lang="en-US" dirty="0"/>
              <a:t> data models and good fit for JSON</a:t>
            </a:r>
          </a:p>
          <a:p>
            <a:pPr lvl="1"/>
            <a:r>
              <a:rPr lang="en-US" dirty="0"/>
              <a:t>Maps</a:t>
            </a:r>
          </a:p>
          <a:p>
            <a:pPr lvl="1"/>
            <a:r>
              <a:rPr lang="en-US" dirty="0"/>
              <a:t>Lists</a:t>
            </a:r>
          </a:p>
        </p:txBody>
      </p:sp>
      <p:sp>
        <p:nvSpPr>
          <p:cNvPr id="5" name="Text Placeholder 4">
            <a:extLst>
              <a:ext uri="{FF2B5EF4-FFF2-40B4-BE49-F238E27FC236}">
                <a16:creationId xmlns:a16="http://schemas.microsoft.com/office/drawing/2014/main" id="{8DB6AC83-86B8-4E45-AB26-F5E9C36CB4A0}"/>
              </a:ext>
            </a:extLst>
          </p:cNvPr>
          <p:cNvSpPr>
            <a:spLocks noGrp="1"/>
          </p:cNvSpPr>
          <p:nvPr>
            <p:ph type="body" sz="quarter" idx="10"/>
          </p:nvPr>
        </p:nvSpPr>
        <p:spPr/>
        <p:txBody>
          <a:bodyPr/>
          <a:lstStyle/>
          <a:p>
            <a:r>
              <a:rPr lang="en-US" dirty="0"/>
              <a:t>DynamoDB Summary</a:t>
            </a:r>
          </a:p>
        </p:txBody>
      </p:sp>
    </p:spTree>
    <p:extLst>
      <p:ext uri="{BB962C8B-B14F-4D97-AF65-F5344CB8AC3E}">
        <p14:creationId xmlns:p14="http://schemas.microsoft.com/office/powerpoint/2010/main" val="12662282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dirty="0" err="1">
                <a:ln>
                  <a:noFill/>
                </a:ln>
                <a:solidFill>
                  <a:prstClr val="white"/>
                </a:solidFill>
                <a:effectLst/>
                <a:uLnTx/>
                <a:uFillTx/>
                <a:latin typeface="Calibri" charset="0"/>
                <a:ea typeface="ＭＳ Ｐゴシック" charset="-128"/>
                <a:cs typeface="+mn-cs"/>
              </a:rPr>
              <a:t>ETag</a:t>
            </a:r>
            <a:r>
              <a:rPr kumimoji="0" lang="en-US" sz="2800" b="0" i="0" u="none" strike="noStrike" kern="1200" cap="none" spc="0" normalizeH="0" baseline="0" noProof="0" dirty="0">
                <a:ln>
                  <a:noFill/>
                </a:ln>
                <a:solidFill>
                  <a:prstClr val="white"/>
                </a:solidFill>
                <a:effectLst/>
                <a:uLnTx/>
                <a:uFillTx/>
                <a:latin typeface="Calibri" charset="0"/>
                <a:ea typeface="ＭＳ Ｐゴシック" charset="-128"/>
                <a:cs typeface="+mn-cs"/>
              </a:rPr>
              <a:t>, Conditional Update</a:t>
            </a:r>
            <a:endParaRPr kumimoji="0" lang="en-US" altLang="en-US" sz="16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9" name="TextBox 11">
            <a:extLst>
              <a:ext uri="{FF2B5EF4-FFF2-40B4-BE49-F238E27FC236}">
                <a16:creationId xmlns:a16="http://schemas.microsoft.com/office/drawing/2014/main" id="{135327AB-5A55-D74B-B33C-12341B8DFB88}"/>
              </a:ext>
            </a:extLst>
          </p:cNvPr>
          <p:cNvSpPr txBox="1">
            <a:spLocks noChangeArrowheads="1"/>
          </p:cNvSpPr>
          <p:nvPr/>
        </p:nvSpPr>
        <p:spPr bwMode="auto">
          <a:xfrm>
            <a:off x="255588" y="4695825"/>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27</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E6156 – Topics in SW Engineering: </a:t>
            </a:r>
            <a:r>
              <a:rPr lang="en-US" altLang="en-US" sz="1050" i="1" dirty="0">
                <a:solidFill>
                  <a:schemeClr val="bg1"/>
                </a:solidFill>
              </a:rPr>
              <a:t>Lecture 7: CloudFront, NoSQL, Certificates, DNS, Service Composition</a:t>
            </a:r>
            <a:br>
              <a:rPr lang="en-US" altLang="en-US" sz="1050" i="1" baseline="0" dirty="0">
                <a:solidFill>
                  <a:schemeClr val="bg1"/>
                </a:solidFill>
              </a:rPr>
            </a:br>
            <a:r>
              <a:rPr lang="de-DE" altLang="en-US" sz="900" i="1" dirty="0">
                <a:solidFill>
                  <a:schemeClr val="bg1"/>
                </a:solidFill>
              </a:rPr>
              <a:t>© Donald F. Ferguson, 2021</a:t>
            </a:r>
            <a:endParaRPr lang="en-US" altLang="en-US" sz="900" i="1" dirty="0">
              <a:solidFill>
                <a:schemeClr val="bg1"/>
              </a:solidFill>
            </a:endParaRPr>
          </a:p>
        </p:txBody>
      </p:sp>
    </p:spTree>
    <p:extLst>
      <p:ext uri="{BB962C8B-B14F-4D97-AF65-F5344CB8AC3E}">
        <p14:creationId xmlns:p14="http://schemas.microsoft.com/office/powerpoint/2010/main" val="6574773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REST and Isolation: Read then Update Conflict</a:t>
            </a:r>
          </a:p>
        </p:txBody>
      </p:sp>
      <p:sp>
        <p:nvSpPr>
          <p:cNvPr id="26" name="Content Placeholder 25"/>
          <p:cNvSpPr>
            <a:spLocks noGrp="1"/>
          </p:cNvSpPr>
          <p:nvPr>
            <p:ph sz="half" idx="1"/>
          </p:nvPr>
        </p:nvSpPr>
        <p:spPr>
          <a:xfrm>
            <a:off x="4594302" y="2790448"/>
            <a:ext cx="4130038" cy="1724796"/>
          </a:xfrm>
        </p:spPr>
        <p:txBody>
          <a:bodyPr>
            <a:normAutofit lnSpcReduction="10000"/>
          </a:bodyPr>
          <a:lstStyle/>
          <a:p>
            <a:pPr>
              <a:spcBef>
                <a:spcPts val="0"/>
              </a:spcBef>
              <a:spcAft>
                <a:spcPts val="200"/>
              </a:spcAft>
            </a:pPr>
            <a:r>
              <a:rPr lang="en-US" sz="1600" dirty="0"/>
              <a:t>If</a:t>
            </a:r>
          </a:p>
          <a:p>
            <a:pPr lvl="1">
              <a:spcBef>
                <a:spcPts val="0"/>
              </a:spcBef>
              <a:spcAft>
                <a:spcPts val="200"/>
              </a:spcAft>
            </a:pPr>
            <a:r>
              <a:rPr lang="en-US" sz="1400" dirty="0"/>
              <a:t>The written value</a:t>
            </a:r>
          </a:p>
          <a:p>
            <a:pPr lvl="1">
              <a:spcBef>
                <a:spcPts val="0"/>
              </a:spcBef>
              <a:spcAft>
                <a:spcPts val="200"/>
              </a:spcAft>
            </a:pPr>
            <a:r>
              <a:rPr lang="en-US" sz="1400" dirty="0"/>
              <a:t>Depends on the read value.</a:t>
            </a:r>
          </a:p>
          <a:p>
            <a:pPr lvl="1">
              <a:spcBef>
                <a:spcPts val="0"/>
              </a:spcBef>
              <a:spcAft>
                <a:spcPts val="200"/>
              </a:spcAft>
            </a:pPr>
            <a:r>
              <a:rPr lang="en-US" sz="1400" dirty="0"/>
              <a:t>The resource may be in the wrong state at the end.</a:t>
            </a:r>
          </a:p>
          <a:p>
            <a:pPr>
              <a:spcBef>
                <a:spcPts val="0"/>
              </a:spcBef>
              <a:spcAft>
                <a:spcPts val="200"/>
              </a:spcAft>
            </a:pPr>
            <a:r>
              <a:rPr lang="en-US" dirty="0"/>
              <a:t>The execution was RRWW</a:t>
            </a:r>
          </a:p>
          <a:p>
            <a:pPr>
              <a:spcBef>
                <a:spcPts val="0"/>
              </a:spcBef>
              <a:spcAft>
                <a:spcPts val="200"/>
              </a:spcAft>
            </a:pPr>
            <a:r>
              <a:rPr lang="en-US" dirty="0"/>
              <a:t>But the intent was RWRW.</a:t>
            </a:r>
          </a:p>
        </p:txBody>
      </p:sp>
      <p:pic>
        <p:nvPicPr>
          <p:cNvPr id="3" name="Picture 2"/>
          <p:cNvPicPr>
            <a:picLocks noChangeAspect="1"/>
          </p:cNvPicPr>
          <p:nvPr/>
        </p:nvPicPr>
        <p:blipFill>
          <a:blip r:embed="rId2"/>
          <a:stretch>
            <a:fillRect/>
          </a:stretch>
        </p:blipFill>
        <p:spPr>
          <a:xfrm>
            <a:off x="224177" y="1182224"/>
            <a:ext cx="934086" cy="1096536"/>
          </a:xfrm>
          <a:prstGeom prst="rect">
            <a:avLst/>
          </a:prstGeom>
        </p:spPr>
      </p:pic>
      <p:pic>
        <p:nvPicPr>
          <p:cNvPr id="4" name="Picture 3"/>
          <p:cNvPicPr>
            <a:picLocks noChangeAspect="1"/>
          </p:cNvPicPr>
          <p:nvPr/>
        </p:nvPicPr>
        <p:blipFill>
          <a:blip r:embed="rId3"/>
          <a:stretch>
            <a:fillRect/>
          </a:stretch>
        </p:blipFill>
        <p:spPr>
          <a:xfrm>
            <a:off x="344042" y="2877015"/>
            <a:ext cx="1083375" cy="1270310"/>
          </a:xfrm>
          <a:prstGeom prst="rect">
            <a:avLst/>
          </a:prstGeom>
        </p:spPr>
      </p:pic>
      <p:sp>
        <p:nvSpPr>
          <p:cNvPr id="5" name="Rounded Rectangle 4"/>
          <p:cNvSpPr/>
          <p:nvPr/>
        </p:nvSpPr>
        <p:spPr>
          <a:xfrm>
            <a:off x="4754017" y="696070"/>
            <a:ext cx="3479180" cy="1903142"/>
          </a:xfrm>
          <a:prstGeom prst="roundRect">
            <a:avLst/>
          </a:prstGeom>
          <a:solidFill>
            <a:srgbClr val="0070C0"/>
          </a:solidFill>
          <a:ln w="38100">
            <a:solidFill>
              <a:schemeClr val="bg2"/>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457189"/>
            <a:r>
              <a:rPr lang="en-US" dirty="0">
                <a:solidFill>
                  <a:srgbClr val="FFFF00"/>
                </a:solidFill>
                <a:latin typeface="Calibri"/>
              </a:rPr>
              <a:t>Some</a:t>
            </a:r>
          </a:p>
          <a:p>
            <a:pPr algn="ctr" defTabSz="457189"/>
            <a:r>
              <a:rPr lang="en-US" dirty="0">
                <a:solidFill>
                  <a:srgbClr val="FFFF00"/>
                </a:solidFill>
                <a:latin typeface="Calibri"/>
              </a:rPr>
              <a:t>Resource</a:t>
            </a:r>
          </a:p>
        </p:txBody>
      </p:sp>
      <p:cxnSp>
        <p:nvCxnSpPr>
          <p:cNvPr id="7" name="Straight Arrow Connector 6"/>
          <p:cNvCxnSpPr/>
          <p:nvPr/>
        </p:nvCxnSpPr>
        <p:spPr>
          <a:xfrm flipV="1">
            <a:off x="959006" y="990990"/>
            <a:ext cx="3795011" cy="365743"/>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1239099" y="899532"/>
            <a:ext cx="914400" cy="914400"/>
          </a:xfrm>
          <a:prstGeom prst="rect">
            <a:avLst/>
          </a:prstGeom>
          <a:noFill/>
        </p:spPr>
        <p:txBody>
          <a:bodyPr wrap="none" rtlCol="0">
            <a:noAutofit/>
          </a:bodyPr>
          <a:lstStyle/>
          <a:p>
            <a:pPr defTabSz="457189">
              <a:lnSpc>
                <a:spcPct val="90000"/>
              </a:lnSpc>
              <a:spcBef>
                <a:spcPts val="600"/>
              </a:spcBef>
              <a:buClr>
                <a:prstClr val="white"/>
              </a:buClr>
            </a:pPr>
            <a:r>
              <a:rPr lang="en-US" sz="1400" dirty="0">
                <a:solidFill>
                  <a:prstClr val="black"/>
                </a:solidFill>
                <a:latin typeface="Calibri"/>
              </a:rPr>
              <a:t>1. Bob GETs the resource.</a:t>
            </a:r>
          </a:p>
        </p:txBody>
      </p:sp>
      <p:sp>
        <p:nvSpPr>
          <p:cNvPr id="9" name="TextBox 8"/>
          <p:cNvSpPr txBox="1"/>
          <p:nvPr/>
        </p:nvSpPr>
        <p:spPr>
          <a:xfrm>
            <a:off x="1093315" y="2297545"/>
            <a:ext cx="914400" cy="914400"/>
          </a:xfrm>
          <a:prstGeom prst="rect">
            <a:avLst/>
          </a:prstGeom>
          <a:noFill/>
        </p:spPr>
        <p:txBody>
          <a:bodyPr wrap="none" rtlCol="0">
            <a:noAutofit/>
          </a:bodyPr>
          <a:lstStyle/>
          <a:p>
            <a:pPr defTabSz="457189">
              <a:lnSpc>
                <a:spcPct val="90000"/>
              </a:lnSpc>
              <a:spcBef>
                <a:spcPts val="600"/>
              </a:spcBef>
              <a:buClr>
                <a:prstClr val="white"/>
              </a:buClr>
            </a:pPr>
            <a:r>
              <a:rPr lang="en-US" sz="1400" dirty="0">
                <a:solidFill>
                  <a:prstClr val="black"/>
                </a:solidFill>
                <a:latin typeface="Calibri"/>
              </a:rPr>
              <a:t>2. Mary GETs the resource.</a:t>
            </a:r>
          </a:p>
        </p:txBody>
      </p:sp>
      <p:sp>
        <p:nvSpPr>
          <p:cNvPr id="10" name="TextBox 9"/>
          <p:cNvSpPr txBox="1"/>
          <p:nvPr/>
        </p:nvSpPr>
        <p:spPr>
          <a:xfrm>
            <a:off x="1253028" y="1684812"/>
            <a:ext cx="914400" cy="914400"/>
          </a:xfrm>
          <a:prstGeom prst="rect">
            <a:avLst/>
          </a:prstGeom>
          <a:noFill/>
        </p:spPr>
        <p:txBody>
          <a:bodyPr wrap="none" rtlCol="0">
            <a:noAutofit/>
          </a:bodyPr>
          <a:lstStyle/>
          <a:p>
            <a:pPr defTabSz="457189">
              <a:lnSpc>
                <a:spcPct val="90000"/>
              </a:lnSpc>
              <a:spcBef>
                <a:spcPts val="600"/>
              </a:spcBef>
              <a:buClr>
                <a:prstClr val="white"/>
              </a:buClr>
            </a:pPr>
            <a:r>
              <a:rPr lang="en-US" sz="1400" dirty="0">
                <a:solidFill>
                  <a:prstClr val="black"/>
                </a:solidFill>
                <a:latin typeface="Calibri"/>
              </a:rPr>
              <a:t>3. Bob changes the data based on values.</a:t>
            </a:r>
          </a:p>
        </p:txBody>
      </p:sp>
      <p:cxnSp>
        <p:nvCxnSpPr>
          <p:cNvPr id="13" name="Straight Arrow Connector 12"/>
          <p:cNvCxnSpPr/>
          <p:nvPr/>
        </p:nvCxnSpPr>
        <p:spPr>
          <a:xfrm flipV="1">
            <a:off x="1129931" y="2198899"/>
            <a:ext cx="3568450" cy="792957"/>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V="1">
            <a:off x="1111284" y="1182225"/>
            <a:ext cx="3642732" cy="552379"/>
          </a:xfrm>
          <a:prstGeom prst="straightConnector1">
            <a:avLst/>
          </a:prstGeom>
          <a:ln w="28575">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V="1">
            <a:off x="1345642" y="2534656"/>
            <a:ext cx="3408375" cy="903201"/>
          </a:xfrm>
          <a:prstGeom prst="straightConnector1">
            <a:avLst/>
          </a:prstGeom>
          <a:ln w="28575">
            <a:headEnd type="none"/>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1345641" y="3384255"/>
            <a:ext cx="914400" cy="914400"/>
          </a:xfrm>
          <a:prstGeom prst="rect">
            <a:avLst/>
          </a:prstGeom>
          <a:noFill/>
        </p:spPr>
        <p:txBody>
          <a:bodyPr wrap="none" rtlCol="0">
            <a:noAutofit/>
          </a:bodyPr>
          <a:lstStyle/>
          <a:p>
            <a:pPr defTabSz="457189">
              <a:lnSpc>
                <a:spcPct val="90000"/>
              </a:lnSpc>
              <a:spcBef>
                <a:spcPts val="600"/>
              </a:spcBef>
              <a:buClr>
                <a:prstClr val="white"/>
              </a:buClr>
            </a:pPr>
            <a:r>
              <a:rPr lang="en-US" sz="1400" dirty="0">
                <a:solidFill>
                  <a:prstClr val="black"/>
                </a:solidFill>
                <a:latin typeface="Calibri"/>
              </a:rPr>
              <a:t>4. Mary changes the data based on values.</a:t>
            </a:r>
          </a:p>
        </p:txBody>
      </p:sp>
    </p:spTree>
    <p:extLst>
      <p:ext uri="{BB962C8B-B14F-4D97-AF65-F5344CB8AC3E}">
        <p14:creationId xmlns:p14="http://schemas.microsoft.com/office/powerpoint/2010/main" val="2101555882"/>
      </p:ext>
    </p:extLst>
  </p:cSld>
  <p:clrMapOvr>
    <a:masterClrMapping/>
  </p:clrMapOvr>
  <p:transition spd="med">
    <p:wipe dir="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Isolation/Concurrency Control</a:t>
            </a:r>
          </a:p>
        </p:txBody>
      </p:sp>
      <p:sp>
        <p:nvSpPr>
          <p:cNvPr id="4" name="Content Placeholder 3"/>
          <p:cNvSpPr>
            <a:spLocks noGrp="1"/>
          </p:cNvSpPr>
          <p:nvPr>
            <p:ph sz="half" idx="1"/>
          </p:nvPr>
        </p:nvSpPr>
        <p:spPr>
          <a:xfrm>
            <a:off x="120703" y="590550"/>
            <a:ext cx="8495740" cy="3962400"/>
          </a:xfrm>
        </p:spPr>
        <p:txBody>
          <a:bodyPr>
            <a:normAutofit fontScale="92500"/>
          </a:bodyPr>
          <a:lstStyle/>
          <a:p>
            <a:pPr>
              <a:lnSpc>
                <a:spcPct val="120000"/>
              </a:lnSpc>
              <a:spcBef>
                <a:spcPts val="0"/>
              </a:spcBef>
              <a:spcAft>
                <a:spcPts val="225"/>
              </a:spcAft>
            </a:pPr>
            <a:r>
              <a:rPr lang="en-US" sz="1350" dirty="0"/>
              <a:t>There are two basic approaches to implementing isolation</a:t>
            </a:r>
          </a:p>
          <a:p>
            <a:pPr lvl="1">
              <a:lnSpc>
                <a:spcPct val="120000"/>
              </a:lnSpc>
              <a:spcBef>
                <a:spcPts val="0"/>
              </a:spcBef>
              <a:spcAft>
                <a:spcPts val="225"/>
              </a:spcAft>
            </a:pPr>
            <a:r>
              <a:rPr lang="en-US" sz="1200" dirty="0">
                <a:solidFill>
                  <a:srgbClr val="FF0000"/>
                </a:solidFill>
              </a:rPr>
              <a:t>Locking/Pessimistic, e.g. cursor isolation</a:t>
            </a:r>
          </a:p>
          <a:p>
            <a:pPr lvl="1">
              <a:lnSpc>
                <a:spcPct val="120000"/>
              </a:lnSpc>
              <a:spcBef>
                <a:spcPts val="0"/>
              </a:spcBef>
              <a:spcAft>
                <a:spcPts val="225"/>
              </a:spcAft>
            </a:pPr>
            <a:r>
              <a:rPr lang="en-US" sz="1200" dirty="0"/>
              <a:t>Optimistic: Before committing, each transaction verifies that no other transaction has modified the data it has read.</a:t>
            </a:r>
          </a:p>
          <a:p>
            <a:pPr>
              <a:lnSpc>
                <a:spcPct val="120000"/>
              </a:lnSpc>
              <a:spcBef>
                <a:spcPts val="0"/>
              </a:spcBef>
              <a:spcAft>
                <a:spcPts val="225"/>
              </a:spcAft>
            </a:pPr>
            <a:r>
              <a:rPr lang="en-US" sz="1350" dirty="0"/>
              <a:t>How does this work in REST?</a:t>
            </a:r>
          </a:p>
          <a:p>
            <a:pPr lvl="1">
              <a:lnSpc>
                <a:spcPct val="120000"/>
              </a:lnSpc>
              <a:spcBef>
                <a:spcPts val="0"/>
              </a:spcBef>
              <a:spcAft>
                <a:spcPts val="225"/>
              </a:spcAft>
            </a:pPr>
            <a:r>
              <a:rPr lang="en-US" sz="1200" dirty="0"/>
              <a:t>The server maintains an </a:t>
            </a:r>
            <a:r>
              <a:rPr lang="en-US" sz="1200" dirty="0" err="1"/>
              <a:t>ETag</a:t>
            </a:r>
            <a:r>
              <a:rPr lang="en-US" sz="1200" dirty="0"/>
              <a:t> (Entity Tag) for each resource.</a:t>
            </a:r>
          </a:p>
          <a:p>
            <a:pPr lvl="1">
              <a:lnSpc>
                <a:spcPct val="120000"/>
              </a:lnSpc>
              <a:spcBef>
                <a:spcPts val="0"/>
              </a:spcBef>
              <a:spcAft>
                <a:spcPts val="225"/>
              </a:spcAft>
            </a:pPr>
            <a:r>
              <a:rPr lang="en-US" sz="1200" dirty="0"/>
              <a:t>Every time a resource’s state changes, the server computes a new </a:t>
            </a:r>
            <a:r>
              <a:rPr lang="en-US" sz="1200" dirty="0" err="1"/>
              <a:t>ETag</a:t>
            </a:r>
            <a:r>
              <a:rPr lang="en-US" sz="1200" dirty="0"/>
              <a:t>.</a:t>
            </a:r>
          </a:p>
          <a:p>
            <a:pPr lvl="1">
              <a:lnSpc>
                <a:spcPct val="120000"/>
              </a:lnSpc>
              <a:spcBef>
                <a:spcPts val="0"/>
              </a:spcBef>
              <a:spcAft>
                <a:spcPts val="225"/>
              </a:spcAft>
            </a:pPr>
            <a:r>
              <a:rPr lang="en-US" sz="1200" dirty="0"/>
              <a:t>The server includes the </a:t>
            </a:r>
            <a:r>
              <a:rPr lang="en-US" sz="1200" dirty="0" err="1"/>
              <a:t>ETag</a:t>
            </a:r>
            <a:r>
              <a:rPr lang="en-US" sz="1200" dirty="0"/>
              <a:t> in the header when returning data to the client.</a:t>
            </a:r>
          </a:p>
          <a:p>
            <a:pPr lvl="1">
              <a:lnSpc>
                <a:spcPct val="120000"/>
              </a:lnSpc>
              <a:spcBef>
                <a:spcPts val="0"/>
              </a:spcBef>
              <a:spcAft>
                <a:spcPts val="225"/>
              </a:spcAft>
            </a:pPr>
            <a:r>
              <a:rPr lang="en-US" sz="1200" dirty="0"/>
              <a:t>The server may </a:t>
            </a:r>
            <a:r>
              <a:rPr lang="en-US" sz="1200" i="1" dirty="0"/>
              <a:t>optionally</a:t>
            </a:r>
            <a:r>
              <a:rPr lang="en-US" sz="1200" dirty="0"/>
              <a:t> maintain and return “Last Modified” time for resources.</a:t>
            </a:r>
          </a:p>
          <a:p>
            <a:pPr>
              <a:lnSpc>
                <a:spcPct val="120000"/>
              </a:lnSpc>
              <a:spcBef>
                <a:spcPts val="0"/>
              </a:spcBef>
              <a:spcAft>
                <a:spcPts val="225"/>
              </a:spcAft>
            </a:pPr>
            <a:r>
              <a:rPr lang="en-US" sz="1350" dirty="0"/>
              <a:t>Semantics on updates</a:t>
            </a:r>
          </a:p>
          <a:p>
            <a:pPr lvl="1">
              <a:lnSpc>
                <a:spcPct val="120000"/>
              </a:lnSpc>
              <a:spcBef>
                <a:spcPts val="0"/>
              </a:spcBef>
              <a:spcAft>
                <a:spcPts val="225"/>
              </a:spcAft>
            </a:pPr>
            <a:r>
              <a:rPr lang="en-US" sz="1200" dirty="0"/>
              <a:t>If-Match – value of a previous calls </a:t>
            </a:r>
            <a:r>
              <a:rPr lang="en-US" sz="1200" dirty="0" err="1"/>
              <a:t>ETag</a:t>
            </a:r>
            <a:r>
              <a:rPr lang="en-US" sz="1200" dirty="0"/>
              <a:t> response used with a PUT or DELETE. Server should only act if nobody else has modified the resource since you last fetched it. Otherwise provides a 412.</a:t>
            </a:r>
          </a:p>
          <a:p>
            <a:pPr lvl="1">
              <a:lnSpc>
                <a:spcPct val="120000"/>
              </a:lnSpc>
              <a:spcBef>
                <a:spcPts val="0"/>
              </a:spcBef>
              <a:spcAft>
                <a:spcPts val="225"/>
              </a:spcAft>
            </a:pPr>
            <a:r>
              <a:rPr lang="en-US" sz="1200" dirty="0"/>
              <a:t>If-Modified-Since – value of a previous Last-Modified response used with a GET. Server should only provide a response if the resource was modified since the timestamp submitted. Use in conjunction with If-None-Match in case the change occurred within the same second. Otherwise provide a 304.</a:t>
            </a:r>
          </a:p>
          <a:p>
            <a:pPr lvl="1">
              <a:lnSpc>
                <a:spcPct val="120000"/>
              </a:lnSpc>
              <a:spcBef>
                <a:spcPts val="0"/>
              </a:spcBef>
              <a:spcAft>
                <a:spcPts val="225"/>
              </a:spcAft>
            </a:pPr>
            <a:r>
              <a:rPr lang="en-US" sz="1200" dirty="0"/>
              <a:t>If-None-Match – value of a previous calls </a:t>
            </a:r>
            <a:r>
              <a:rPr lang="en-US" sz="1200" dirty="0" err="1"/>
              <a:t>ETag</a:t>
            </a:r>
            <a:r>
              <a:rPr lang="en-US" sz="1200" dirty="0"/>
              <a:t> response used with a GET. Server should only provide a response if the </a:t>
            </a:r>
            <a:r>
              <a:rPr lang="en-US" sz="1200" dirty="0" err="1"/>
              <a:t>ETag</a:t>
            </a:r>
            <a:r>
              <a:rPr lang="en-US" sz="1200" dirty="0"/>
              <a:t> doesn’t match, i.e. the resource has been altered. Otherwise provide a 304.</a:t>
            </a:r>
          </a:p>
          <a:p>
            <a:pPr lvl="1">
              <a:lnSpc>
                <a:spcPct val="120000"/>
              </a:lnSpc>
              <a:spcBef>
                <a:spcPts val="0"/>
              </a:spcBef>
              <a:spcAft>
                <a:spcPts val="225"/>
              </a:spcAft>
            </a:pPr>
            <a:r>
              <a:rPr lang="en-US" sz="1200" dirty="0"/>
              <a:t>If-Unmodified-Since – value of a previous Last-Modified response used with a PUT or DELETE. Server should only act if nobody else has modified the resource since you last fetched it. Otherwise provides a 412</a:t>
            </a:r>
          </a:p>
        </p:txBody>
      </p:sp>
      <p:sp>
        <p:nvSpPr>
          <p:cNvPr id="3" name="Rectangular Callout 2">
            <a:extLst>
              <a:ext uri="{FF2B5EF4-FFF2-40B4-BE49-F238E27FC236}">
                <a16:creationId xmlns:a16="http://schemas.microsoft.com/office/drawing/2014/main" id="{87902F56-041B-DB44-9A72-E0E311A98D44}"/>
              </a:ext>
            </a:extLst>
          </p:cNvPr>
          <p:cNvSpPr/>
          <p:nvPr/>
        </p:nvSpPr>
        <p:spPr>
          <a:xfrm>
            <a:off x="6063520" y="216177"/>
            <a:ext cx="2445026" cy="704279"/>
          </a:xfrm>
          <a:prstGeom prst="wedgeRectCallout">
            <a:avLst>
              <a:gd name="adj1" fmla="val -152236"/>
              <a:gd name="adj2" fmla="val 54957"/>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a:t>This requires conversation state,</a:t>
            </a:r>
            <a:br>
              <a:rPr lang="en-US" sz="1050" dirty="0"/>
            </a:br>
            <a:r>
              <a:rPr lang="en-US" sz="1050" dirty="0"/>
              <a:t>which would violate the REST</a:t>
            </a:r>
            <a:br>
              <a:rPr lang="en-US" sz="1050" dirty="0"/>
            </a:br>
            <a:r>
              <a:rPr lang="en-US" sz="1050" dirty="0"/>
              <a:t>Stateless principle.</a:t>
            </a:r>
          </a:p>
        </p:txBody>
      </p:sp>
    </p:spTree>
    <p:extLst>
      <p:ext uri="{BB962C8B-B14F-4D97-AF65-F5344CB8AC3E}">
        <p14:creationId xmlns:p14="http://schemas.microsoft.com/office/powerpoint/2010/main" val="3017701611"/>
      </p:ext>
    </p:extLst>
  </p:cSld>
  <p:clrMapOvr>
    <a:masterClrMapping/>
  </p:clrMapOvr>
  <p:transition spd="med">
    <p:wipe dir="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NoSQL</a:t>
            </a:r>
            <a:br>
              <a:rPr lang="en-US" altLang="en-US" sz="2800" i="1" dirty="0">
                <a:solidFill>
                  <a:schemeClr val="bg1"/>
                </a:solidFill>
              </a:rPr>
            </a:br>
            <a:r>
              <a:rPr lang="en-US" altLang="en-US" sz="2800" i="1" dirty="0">
                <a:solidFill>
                  <a:schemeClr val="bg1"/>
                </a:solidFill>
              </a:rPr>
              <a:t>DynamoDB</a:t>
            </a:r>
            <a:endParaRPr lang="en-US" altLang="en-US" sz="1600" i="1" dirty="0">
              <a:solidFill>
                <a:schemeClr val="bg1"/>
              </a:solidFill>
            </a:endParaRPr>
          </a:p>
        </p:txBody>
      </p:sp>
      <p:sp>
        <p:nvSpPr>
          <p:cNvPr id="9" name="TextBox 11">
            <a:extLst>
              <a:ext uri="{FF2B5EF4-FFF2-40B4-BE49-F238E27FC236}">
                <a16:creationId xmlns:a16="http://schemas.microsoft.com/office/drawing/2014/main" id="{0CC9AB0E-3705-5A42-8890-60AEF0C0CB36}"/>
              </a:ext>
            </a:extLst>
          </p:cNvPr>
          <p:cNvSpPr txBox="1">
            <a:spLocks noChangeArrowheads="1"/>
          </p:cNvSpPr>
          <p:nvPr/>
        </p:nvSpPr>
        <p:spPr bwMode="auto">
          <a:xfrm>
            <a:off x="255588" y="4695825"/>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3</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E6156 – Topics in SW Engineering: </a:t>
            </a:r>
            <a:r>
              <a:rPr lang="en-US" altLang="en-US" sz="1050" i="1" dirty="0">
                <a:solidFill>
                  <a:schemeClr val="bg1"/>
                </a:solidFill>
              </a:rPr>
              <a:t>Lecture 7: CloudFront, NoSQL, Certificates, DNS, Service Composition</a:t>
            </a:r>
            <a:br>
              <a:rPr lang="en-US" altLang="en-US" sz="1050" i="1" baseline="0" dirty="0">
                <a:solidFill>
                  <a:schemeClr val="bg1"/>
                </a:solidFill>
              </a:rPr>
            </a:br>
            <a:r>
              <a:rPr lang="de-DE" altLang="en-US" sz="900" i="1" dirty="0">
                <a:solidFill>
                  <a:schemeClr val="bg1"/>
                </a:solidFill>
              </a:rPr>
              <a:t>© Donald F. Ferguson, 2021</a:t>
            </a:r>
            <a:endParaRPr lang="en-US" altLang="en-US" sz="900" i="1" dirty="0">
              <a:solidFill>
                <a:schemeClr val="bg1"/>
              </a:solidFill>
            </a:endParaRPr>
          </a:p>
        </p:txBody>
      </p:sp>
    </p:spTree>
    <p:extLst>
      <p:ext uri="{BB962C8B-B14F-4D97-AF65-F5344CB8AC3E}">
        <p14:creationId xmlns:p14="http://schemas.microsoft.com/office/powerpoint/2010/main" val="9900165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9E2A18B-99FE-A446-9444-745C03D66A92}"/>
              </a:ext>
            </a:extLst>
          </p:cNvPr>
          <p:cNvSpPr>
            <a:spLocks noGrp="1"/>
          </p:cNvSpPr>
          <p:nvPr>
            <p:ph type="title"/>
          </p:nvPr>
        </p:nvSpPr>
        <p:spPr/>
        <p:txBody>
          <a:bodyPr/>
          <a:lstStyle/>
          <a:p>
            <a:r>
              <a:rPr lang="en-US" dirty="0"/>
              <a:t>Conditional Operations</a:t>
            </a:r>
          </a:p>
        </p:txBody>
      </p:sp>
      <p:pic>
        <p:nvPicPr>
          <p:cNvPr id="4" name="Picture 3">
            <a:extLst>
              <a:ext uri="{FF2B5EF4-FFF2-40B4-BE49-F238E27FC236}">
                <a16:creationId xmlns:a16="http://schemas.microsoft.com/office/drawing/2014/main" id="{B131068C-33DE-E94A-BA48-07860BAEF33C}"/>
              </a:ext>
            </a:extLst>
          </p:cNvPr>
          <p:cNvPicPr>
            <a:picLocks noChangeAspect="1"/>
          </p:cNvPicPr>
          <p:nvPr/>
        </p:nvPicPr>
        <p:blipFill>
          <a:blip r:embed="rId2"/>
          <a:stretch>
            <a:fillRect/>
          </a:stretch>
        </p:blipFill>
        <p:spPr>
          <a:xfrm>
            <a:off x="115547" y="604552"/>
            <a:ext cx="4225828" cy="3438260"/>
          </a:xfrm>
          <a:prstGeom prst="rect">
            <a:avLst/>
          </a:prstGeom>
        </p:spPr>
      </p:pic>
      <p:pic>
        <p:nvPicPr>
          <p:cNvPr id="5" name="Picture 4">
            <a:extLst>
              <a:ext uri="{FF2B5EF4-FFF2-40B4-BE49-F238E27FC236}">
                <a16:creationId xmlns:a16="http://schemas.microsoft.com/office/drawing/2014/main" id="{A5FCEA24-D385-3743-81C8-2DA505B05F76}"/>
              </a:ext>
            </a:extLst>
          </p:cNvPr>
          <p:cNvPicPr>
            <a:picLocks noChangeAspect="1"/>
          </p:cNvPicPr>
          <p:nvPr/>
        </p:nvPicPr>
        <p:blipFill>
          <a:blip r:embed="rId3"/>
          <a:stretch>
            <a:fillRect/>
          </a:stretch>
        </p:blipFill>
        <p:spPr>
          <a:xfrm>
            <a:off x="4422254" y="525654"/>
            <a:ext cx="4568549" cy="2198495"/>
          </a:xfrm>
          <a:prstGeom prst="rect">
            <a:avLst/>
          </a:prstGeom>
        </p:spPr>
      </p:pic>
    </p:spTree>
    <p:extLst>
      <p:ext uri="{BB962C8B-B14F-4D97-AF65-F5344CB8AC3E}">
        <p14:creationId xmlns:p14="http://schemas.microsoft.com/office/powerpoint/2010/main" val="22443046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Hands-On CloudFront</a:t>
            </a:r>
            <a:br>
              <a:rPr lang="en-US" altLang="en-US" sz="2800" i="1" dirty="0">
                <a:solidFill>
                  <a:schemeClr val="bg1"/>
                </a:solidFill>
              </a:rPr>
            </a:br>
            <a:r>
              <a:rPr lang="en-US" altLang="en-US" sz="2800" i="1" dirty="0">
                <a:solidFill>
                  <a:schemeClr val="bg1"/>
                </a:solidFill>
              </a:rPr>
              <a:t>DNS, Certificate, HTTPS</a:t>
            </a:r>
            <a:endParaRPr lang="en-US" altLang="en-US" sz="1600" i="1" dirty="0">
              <a:solidFill>
                <a:schemeClr val="bg1"/>
              </a:solidFill>
            </a:endParaRPr>
          </a:p>
        </p:txBody>
      </p:sp>
      <p:sp>
        <p:nvSpPr>
          <p:cNvPr id="9" name="TextBox 11">
            <a:extLst>
              <a:ext uri="{FF2B5EF4-FFF2-40B4-BE49-F238E27FC236}">
                <a16:creationId xmlns:a16="http://schemas.microsoft.com/office/drawing/2014/main" id="{0CC9AB0E-3705-5A42-8890-60AEF0C0CB36}"/>
              </a:ext>
            </a:extLst>
          </p:cNvPr>
          <p:cNvSpPr txBox="1">
            <a:spLocks noChangeArrowheads="1"/>
          </p:cNvSpPr>
          <p:nvPr/>
        </p:nvSpPr>
        <p:spPr bwMode="auto">
          <a:xfrm>
            <a:off x="255588" y="4695825"/>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31</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E6156 – Topics in SW Engineering: </a:t>
            </a:r>
            <a:r>
              <a:rPr lang="en-US" altLang="en-US" sz="1050" i="1" dirty="0">
                <a:solidFill>
                  <a:schemeClr val="bg1"/>
                </a:solidFill>
              </a:rPr>
              <a:t>Lecture 7: CloudFront, NoSQL, Certificates, DNS, Service Composition</a:t>
            </a:r>
            <a:br>
              <a:rPr lang="en-US" altLang="en-US" sz="1050" i="1" baseline="0" dirty="0">
                <a:solidFill>
                  <a:schemeClr val="bg1"/>
                </a:solidFill>
              </a:rPr>
            </a:br>
            <a:r>
              <a:rPr lang="de-DE" altLang="en-US" sz="900" i="1" dirty="0">
                <a:solidFill>
                  <a:schemeClr val="bg1"/>
                </a:solidFill>
              </a:rPr>
              <a:t>© Donald F. Ferguson, 2021</a:t>
            </a:r>
            <a:endParaRPr lang="en-US" altLang="en-US" sz="900" i="1" dirty="0">
              <a:solidFill>
                <a:schemeClr val="bg1"/>
              </a:solidFill>
            </a:endParaRPr>
          </a:p>
        </p:txBody>
      </p:sp>
    </p:spTree>
    <p:extLst>
      <p:ext uri="{BB962C8B-B14F-4D97-AF65-F5344CB8AC3E}">
        <p14:creationId xmlns:p14="http://schemas.microsoft.com/office/powerpoint/2010/main" val="30170915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7D21E10-E83F-1241-BEFB-CB2ED9F959E3}"/>
              </a:ext>
            </a:extLst>
          </p:cNvPr>
          <p:cNvSpPr>
            <a:spLocks noGrp="1"/>
          </p:cNvSpPr>
          <p:nvPr>
            <p:ph idx="1"/>
          </p:nvPr>
        </p:nvSpPr>
        <p:spPr>
          <a:xfrm>
            <a:off x="152400" y="552450"/>
            <a:ext cx="8839200" cy="1181100"/>
          </a:xfrm>
        </p:spPr>
        <p:txBody>
          <a:bodyPr/>
          <a:lstStyle/>
          <a:p>
            <a:pPr marL="0" indent="0">
              <a:buNone/>
            </a:pPr>
            <a:r>
              <a:rPr lang="en-US" sz="1800" dirty="0"/>
              <a:t>“A content delivery network, or content distribution network (CDN), is a geographically distributed network of proxy servers and their data centers. The goal is to provide high availability and performance by distributing the service spatially relative to end users.” (https://</a:t>
            </a:r>
            <a:r>
              <a:rPr lang="en-US" sz="1800" dirty="0" err="1"/>
              <a:t>en.wikipedia.org</a:t>
            </a:r>
            <a:r>
              <a:rPr lang="en-US" sz="1800" dirty="0"/>
              <a:t>/wiki/</a:t>
            </a:r>
            <a:r>
              <a:rPr lang="en-US" sz="1800" dirty="0" err="1"/>
              <a:t>Content_delivery_network</a:t>
            </a:r>
            <a:r>
              <a:rPr lang="en-US" sz="1800" dirty="0"/>
              <a:t>)</a:t>
            </a:r>
          </a:p>
        </p:txBody>
      </p:sp>
      <p:sp>
        <p:nvSpPr>
          <p:cNvPr id="3" name="Title 2">
            <a:extLst>
              <a:ext uri="{FF2B5EF4-FFF2-40B4-BE49-F238E27FC236}">
                <a16:creationId xmlns:a16="http://schemas.microsoft.com/office/drawing/2014/main" id="{797507B4-E1BB-E646-BBFB-DC048310CB36}"/>
              </a:ext>
            </a:extLst>
          </p:cNvPr>
          <p:cNvSpPr>
            <a:spLocks noGrp="1"/>
          </p:cNvSpPr>
          <p:nvPr>
            <p:ph type="title"/>
          </p:nvPr>
        </p:nvSpPr>
        <p:spPr/>
        <p:txBody>
          <a:bodyPr/>
          <a:lstStyle/>
          <a:p>
            <a:r>
              <a:rPr lang="en-US" dirty="0"/>
              <a:t>CloudFront</a:t>
            </a:r>
          </a:p>
        </p:txBody>
      </p:sp>
      <p:pic>
        <p:nvPicPr>
          <p:cNvPr id="4" name="Picture 3">
            <a:extLst>
              <a:ext uri="{FF2B5EF4-FFF2-40B4-BE49-F238E27FC236}">
                <a16:creationId xmlns:a16="http://schemas.microsoft.com/office/drawing/2014/main" id="{B5D95C60-CCA2-0344-906A-D768DAE15B88}"/>
              </a:ext>
            </a:extLst>
          </p:cNvPr>
          <p:cNvPicPr>
            <a:picLocks noChangeAspect="1"/>
          </p:cNvPicPr>
          <p:nvPr/>
        </p:nvPicPr>
        <p:blipFill>
          <a:blip r:embed="rId2"/>
          <a:stretch>
            <a:fillRect/>
          </a:stretch>
        </p:blipFill>
        <p:spPr>
          <a:xfrm>
            <a:off x="381000" y="1744710"/>
            <a:ext cx="3159493" cy="2846340"/>
          </a:xfrm>
          <a:prstGeom prst="rect">
            <a:avLst/>
          </a:prstGeom>
        </p:spPr>
      </p:pic>
      <p:pic>
        <p:nvPicPr>
          <p:cNvPr id="5" name="Picture 4">
            <a:extLst>
              <a:ext uri="{FF2B5EF4-FFF2-40B4-BE49-F238E27FC236}">
                <a16:creationId xmlns:a16="http://schemas.microsoft.com/office/drawing/2014/main" id="{CA359E78-F1D6-A844-B194-AF6DDD977C13}"/>
              </a:ext>
            </a:extLst>
          </p:cNvPr>
          <p:cNvPicPr>
            <a:picLocks noChangeAspect="1"/>
          </p:cNvPicPr>
          <p:nvPr/>
        </p:nvPicPr>
        <p:blipFill>
          <a:blip r:embed="rId3"/>
          <a:stretch>
            <a:fillRect/>
          </a:stretch>
        </p:blipFill>
        <p:spPr>
          <a:xfrm>
            <a:off x="3962400" y="1800531"/>
            <a:ext cx="4557814" cy="2806340"/>
          </a:xfrm>
          <a:prstGeom prst="rect">
            <a:avLst/>
          </a:prstGeom>
        </p:spPr>
      </p:pic>
    </p:spTree>
    <p:extLst>
      <p:ext uri="{BB962C8B-B14F-4D97-AF65-F5344CB8AC3E}">
        <p14:creationId xmlns:p14="http://schemas.microsoft.com/office/powerpoint/2010/main" val="373737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E73D4551-8716-D94F-8BB7-E880645380AB}"/>
              </a:ext>
            </a:extLst>
          </p:cNvPr>
          <p:cNvSpPr>
            <a:spLocks noGrp="1"/>
          </p:cNvSpPr>
          <p:nvPr>
            <p:ph idx="1"/>
          </p:nvPr>
        </p:nvSpPr>
        <p:spPr>
          <a:xfrm>
            <a:off x="4800600" y="590550"/>
            <a:ext cx="4191000" cy="4038600"/>
          </a:xfrm>
        </p:spPr>
        <p:txBody>
          <a:bodyPr/>
          <a:lstStyle/>
          <a:p>
            <a:r>
              <a:rPr lang="en-US" dirty="0"/>
              <a:t>There may be multiple</a:t>
            </a:r>
          </a:p>
          <a:p>
            <a:pPr lvl="1"/>
            <a:r>
              <a:rPr lang="en-US" dirty="0"/>
              <a:t>Microservices</a:t>
            </a:r>
          </a:p>
          <a:p>
            <a:pPr lvl="1"/>
            <a:r>
              <a:rPr lang="en-US" dirty="0"/>
              <a:t>Web UI projects/content</a:t>
            </a:r>
          </a:p>
          <a:p>
            <a:r>
              <a:rPr lang="en-US" dirty="0"/>
              <a:t>FrontPage</a:t>
            </a:r>
          </a:p>
          <a:p>
            <a:pPr lvl="1"/>
            <a:r>
              <a:rPr lang="en-US" dirty="0"/>
              <a:t>Multiple S3 content </a:t>
            </a:r>
            <a:r>
              <a:rPr lang="en-US" dirty="0">
                <a:sym typeface="Wingdings" pitchFamily="2" charset="2"/>
              </a:rPr>
              <a:t> one site.</a:t>
            </a:r>
          </a:p>
          <a:p>
            <a:pPr lvl="1"/>
            <a:r>
              <a:rPr lang="en-US" dirty="0">
                <a:sym typeface="Wingdings" pitchFamily="2" charset="2"/>
              </a:rPr>
              <a:t>Forward API requests to API GW</a:t>
            </a:r>
          </a:p>
          <a:p>
            <a:r>
              <a:rPr lang="en-US" dirty="0">
                <a:sym typeface="Wingdings" pitchFamily="2" charset="2"/>
              </a:rPr>
              <a:t>API GW manages/monitors APIs</a:t>
            </a:r>
          </a:p>
          <a:p>
            <a:r>
              <a:rPr lang="en-US" dirty="0">
                <a:sym typeface="Wingdings" pitchFamily="2" charset="2"/>
              </a:rPr>
              <a:t>Networking/HTTPS requires</a:t>
            </a:r>
          </a:p>
          <a:p>
            <a:pPr lvl="1"/>
            <a:r>
              <a:rPr lang="en-US" dirty="0">
                <a:sym typeface="Wingdings" pitchFamily="2" charset="2"/>
              </a:rPr>
              <a:t>Domain, DNS</a:t>
            </a:r>
          </a:p>
          <a:p>
            <a:pPr lvl="1"/>
            <a:r>
              <a:rPr lang="en-US" dirty="0">
                <a:sym typeface="Wingdings" pitchFamily="2" charset="2"/>
              </a:rPr>
              <a:t>Certificates</a:t>
            </a:r>
            <a:endParaRPr lang="en-US" dirty="0"/>
          </a:p>
        </p:txBody>
      </p:sp>
      <p:sp>
        <p:nvSpPr>
          <p:cNvPr id="3" name="Title 2">
            <a:extLst>
              <a:ext uri="{FF2B5EF4-FFF2-40B4-BE49-F238E27FC236}">
                <a16:creationId xmlns:a16="http://schemas.microsoft.com/office/drawing/2014/main" id="{A32109EA-C879-0D4B-AB25-40E23FA9408C}"/>
              </a:ext>
            </a:extLst>
          </p:cNvPr>
          <p:cNvSpPr>
            <a:spLocks noGrp="1"/>
          </p:cNvSpPr>
          <p:nvPr>
            <p:ph type="title"/>
          </p:nvPr>
        </p:nvSpPr>
        <p:spPr/>
        <p:txBody>
          <a:bodyPr/>
          <a:lstStyle/>
          <a:p>
            <a:r>
              <a:rPr lang="en-US" dirty="0"/>
              <a:t>Overall Architecture</a:t>
            </a:r>
          </a:p>
        </p:txBody>
      </p:sp>
      <p:pic>
        <p:nvPicPr>
          <p:cNvPr id="4" name="Picture 3">
            <a:extLst>
              <a:ext uri="{FF2B5EF4-FFF2-40B4-BE49-F238E27FC236}">
                <a16:creationId xmlns:a16="http://schemas.microsoft.com/office/drawing/2014/main" id="{B2669D94-7E7D-154C-97B5-64488A003109}"/>
              </a:ext>
            </a:extLst>
          </p:cNvPr>
          <p:cNvPicPr>
            <a:picLocks noChangeAspect="1"/>
          </p:cNvPicPr>
          <p:nvPr/>
        </p:nvPicPr>
        <p:blipFill>
          <a:blip r:embed="rId2"/>
          <a:stretch>
            <a:fillRect/>
          </a:stretch>
        </p:blipFill>
        <p:spPr>
          <a:xfrm>
            <a:off x="228600" y="585428"/>
            <a:ext cx="4191000" cy="3961642"/>
          </a:xfrm>
          <a:prstGeom prst="rect">
            <a:avLst/>
          </a:prstGeom>
        </p:spPr>
      </p:pic>
    </p:spTree>
    <p:extLst>
      <p:ext uri="{BB962C8B-B14F-4D97-AF65-F5344CB8AC3E}">
        <p14:creationId xmlns:p14="http://schemas.microsoft.com/office/powerpoint/2010/main" val="10609776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altLang="en-US" dirty="0"/>
              <a:t>Core Transaction Concept is ACID Properties</a:t>
            </a:r>
          </a:p>
        </p:txBody>
      </p:sp>
      <p:graphicFrame>
        <p:nvGraphicFramePr>
          <p:cNvPr id="4" name="Diagram 3"/>
          <p:cNvGraphicFramePr/>
          <p:nvPr/>
        </p:nvGraphicFramePr>
        <p:xfrm>
          <a:off x="465120" y="971550"/>
          <a:ext cx="7806906" cy="368386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Rectangle 1">
            <a:extLst>
              <a:ext uri="{FF2B5EF4-FFF2-40B4-BE49-F238E27FC236}">
                <a16:creationId xmlns:a16="http://schemas.microsoft.com/office/drawing/2014/main" id="{FD3B0C56-F918-1545-987A-5A07DFD5DACE}"/>
              </a:ext>
            </a:extLst>
          </p:cNvPr>
          <p:cNvSpPr/>
          <p:nvPr/>
        </p:nvSpPr>
        <p:spPr>
          <a:xfrm>
            <a:off x="12970" y="565334"/>
            <a:ext cx="3688830" cy="369332"/>
          </a:xfrm>
          <a:prstGeom prst="rect">
            <a:avLst/>
          </a:prstGeom>
        </p:spPr>
        <p:txBody>
          <a:bodyPr wrap="none">
            <a:spAutoFit/>
          </a:bodyPr>
          <a:lstStyle/>
          <a:p>
            <a:r>
              <a:rPr lang="en-US" altLang="en-US" dirty="0"/>
              <a:t>http://</a:t>
            </a:r>
            <a:r>
              <a:rPr lang="en-US" altLang="en-US" dirty="0" err="1"/>
              <a:t>slideplayer.com</a:t>
            </a:r>
            <a:r>
              <a:rPr lang="en-US" altLang="en-US" dirty="0"/>
              <a:t>/slide/9307681</a:t>
            </a:r>
            <a:endParaRPr lang="en-US" dirty="0"/>
          </a:p>
        </p:txBody>
      </p:sp>
    </p:spTree>
    <p:extLst>
      <p:ext uri="{BB962C8B-B14F-4D97-AF65-F5344CB8AC3E}">
        <p14:creationId xmlns:p14="http://schemas.microsoft.com/office/powerpoint/2010/main" val="1275498458"/>
      </p:ext>
    </p:extLst>
  </p:cSld>
  <p:clrMapOvr>
    <a:masterClrMapping/>
  </p:clrMapOvr>
  <p:transition spd="med">
    <p:wipe dir="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a:t>ACID Properties </a:t>
            </a:r>
            <a:r>
              <a:rPr lang="en-US" sz="1600" dirty="0"/>
              <a:t>(</a:t>
            </a:r>
            <a:r>
              <a:rPr lang="en-US" sz="1600" dirty="0" err="1"/>
              <a:t>httpwww.tutorialspoint.com</a:t>
            </a:r>
            <a:r>
              <a:rPr lang="en-US" sz="1600" dirty="0"/>
              <a:t>/</a:t>
            </a:r>
            <a:r>
              <a:rPr lang="en-US" sz="1600" dirty="0" err="1"/>
              <a:t>dbms</a:t>
            </a:r>
            <a:r>
              <a:rPr lang="en-US" sz="1600" dirty="0"/>
              <a:t>/</a:t>
            </a:r>
            <a:r>
              <a:rPr lang="en-US" sz="1600" dirty="0" err="1"/>
              <a:t>dbms_transaction.htm</a:t>
            </a:r>
            <a:r>
              <a:rPr lang="en-US" sz="1600" dirty="0"/>
              <a:t>)</a:t>
            </a:r>
          </a:p>
        </p:txBody>
      </p:sp>
      <p:sp>
        <p:nvSpPr>
          <p:cNvPr id="3" name="Content Placeholder 2"/>
          <p:cNvSpPr>
            <a:spLocks noGrp="1"/>
          </p:cNvSpPr>
          <p:nvPr>
            <p:ph sz="half" idx="1"/>
          </p:nvPr>
        </p:nvSpPr>
        <p:spPr>
          <a:xfrm>
            <a:off x="228600" y="666750"/>
            <a:ext cx="8495740" cy="3848494"/>
          </a:xfrm>
        </p:spPr>
        <p:txBody>
          <a:bodyPr>
            <a:noAutofit/>
          </a:bodyPr>
          <a:lstStyle/>
          <a:p>
            <a:pPr marL="0" indent="0">
              <a:lnSpc>
                <a:spcPct val="120000"/>
              </a:lnSpc>
              <a:spcBef>
                <a:spcPts val="0"/>
              </a:spcBef>
              <a:spcAft>
                <a:spcPts val="200"/>
              </a:spcAft>
              <a:buNone/>
            </a:pPr>
            <a:r>
              <a:rPr lang="en-US" sz="1400" dirty="0"/>
              <a:t>A </a:t>
            </a:r>
            <a:r>
              <a:rPr lang="en-US" sz="1400" i="1" dirty="0"/>
              <a:t>transaction</a:t>
            </a:r>
            <a:r>
              <a:rPr lang="en-US" sz="1400" dirty="0"/>
              <a:t> is a very small unit of a program and it may contain several low-level tasks. A transaction in a database system must maintain </a:t>
            </a:r>
            <a:r>
              <a:rPr lang="en-US" sz="1400" b="1" dirty="0"/>
              <a:t>A</a:t>
            </a:r>
            <a:r>
              <a:rPr lang="en-US" sz="1400" dirty="0"/>
              <a:t>tomicity, </a:t>
            </a:r>
            <a:r>
              <a:rPr lang="en-US" sz="1400" b="1" dirty="0"/>
              <a:t>C</a:t>
            </a:r>
            <a:r>
              <a:rPr lang="en-US" sz="1400" dirty="0"/>
              <a:t>onsistency, </a:t>
            </a:r>
            <a:r>
              <a:rPr lang="en-US" sz="1400" b="1" dirty="0"/>
              <a:t>I</a:t>
            </a:r>
            <a:r>
              <a:rPr lang="en-US" sz="1400" dirty="0"/>
              <a:t>solation, and </a:t>
            </a:r>
            <a:r>
              <a:rPr lang="en-US" sz="1400" b="1" dirty="0"/>
              <a:t>D</a:t>
            </a:r>
            <a:r>
              <a:rPr lang="en-US" sz="1400" dirty="0"/>
              <a:t>urability − commonly known as ACID properties − in order to ensure accuracy, completeness, and data integrity.</a:t>
            </a:r>
          </a:p>
          <a:p>
            <a:pPr>
              <a:lnSpc>
                <a:spcPct val="120000"/>
              </a:lnSpc>
              <a:spcBef>
                <a:spcPts val="0"/>
              </a:spcBef>
              <a:spcAft>
                <a:spcPts val="200"/>
              </a:spcAft>
            </a:pPr>
            <a:r>
              <a:rPr lang="en-US" sz="1200" b="1" dirty="0"/>
              <a:t>Atomicity</a:t>
            </a:r>
            <a:r>
              <a:rPr lang="en-US" sz="1200" dirty="0"/>
              <a:t> − This property states that a transaction must be treated as an atomic unit, that is, either all of its operations are executed or none. There must be no state in a database where a transaction is left partially completed. States should be defined either before the execution of the transaction or after the execution/abortion/failure of the transaction.</a:t>
            </a:r>
          </a:p>
          <a:p>
            <a:pPr>
              <a:lnSpc>
                <a:spcPct val="120000"/>
              </a:lnSpc>
              <a:spcBef>
                <a:spcPts val="0"/>
              </a:spcBef>
              <a:spcAft>
                <a:spcPts val="200"/>
              </a:spcAft>
            </a:pPr>
            <a:r>
              <a:rPr lang="en-US" sz="1200" b="1" dirty="0"/>
              <a:t>Consistency</a:t>
            </a:r>
            <a:r>
              <a:rPr lang="en-US" sz="1200" dirty="0"/>
              <a:t> − The database must remain in a consistent state after any transaction. No transaction should have any adverse effect on the data residing in the database. If the database was in a consistent state before the execution of a transaction, it must remain consistent after the execution of the transaction as well.</a:t>
            </a:r>
          </a:p>
          <a:p>
            <a:pPr>
              <a:lnSpc>
                <a:spcPct val="120000"/>
              </a:lnSpc>
              <a:spcBef>
                <a:spcPts val="0"/>
              </a:spcBef>
              <a:spcAft>
                <a:spcPts val="200"/>
              </a:spcAft>
            </a:pPr>
            <a:r>
              <a:rPr lang="en-US" sz="1200" b="1" dirty="0"/>
              <a:t>Durability</a:t>
            </a:r>
            <a:r>
              <a:rPr lang="en-US" sz="1200" dirty="0"/>
              <a:t> − The database should be durable enough to hold all its latest updates even if the system fails or restarts. If a transaction updates a chunk of data in a database and commits, then the database will hold the modified data. If a transaction commits but the system fails before the data could be written on to the disk, then that data will be updated once the system springs back into action.</a:t>
            </a:r>
          </a:p>
          <a:p>
            <a:pPr>
              <a:lnSpc>
                <a:spcPct val="120000"/>
              </a:lnSpc>
              <a:spcBef>
                <a:spcPts val="0"/>
              </a:spcBef>
              <a:spcAft>
                <a:spcPts val="200"/>
              </a:spcAft>
            </a:pPr>
            <a:r>
              <a:rPr lang="en-US" sz="1200" b="1" u="sng" dirty="0">
                <a:solidFill>
                  <a:srgbClr val="FF0000"/>
                </a:solidFill>
              </a:rPr>
              <a:t>Isolation</a:t>
            </a:r>
            <a:r>
              <a:rPr lang="en-US" sz="1200" u="sng" dirty="0">
                <a:solidFill>
                  <a:srgbClr val="FF0000"/>
                </a:solidFill>
              </a:rPr>
              <a:t> − In a database system where more than one transaction are being executed simultaneously and in parallel, the property of isolation states that all the transactions will be carried out and executed as if it is the only transaction in the system. No transaction will affect the existence of any other transaction</a:t>
            </a:r>
            <a:r>
              <a:rPr lang="en-US" sz="1200" u="sng" dirty="0"/>
              <a:t>.</a:t>
            </a:r>
          </a:p>
          <a:p>
            <a:pPr>
              <a:lnSpc>
                <a:spcPct val="120000"/>
              </a:lnSpc>
              <a:spcBef>
                <a:spcPts val="0"/>
              </a:spcBef>
              <a:spcAft>
                <a:spcPts val="200"/>
              </a:spcAft>
            </a:pPr>
            <a:endParaRPr lang="en-US" sz="1050" dirty="0"/>
          </a:p>
        </p:txBody>
      </p:sp>
    </p:spTree>
    <p:extLst>
      <p:ext uri="{BB962C8B-B14F-4D97-AF65-F5344CB8AC3E}">
        <p14:creationId xmlns:p14="http://schemas.microsoft.com/office/powerpoint/2010/main" val="1173964028"/>
      </p:ext>
    </p:extLst>
  </p:cSld>
  <p:clrMapOvr>
    <a:masterClrMapping/>
  </p:clrMapOvr>
  <p:transition spd="med">
    <p:wipe dir="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buNone/>
            </a:pPr>
            <a:r>
              <a:rPr lang="en-US" dirty="0"/>
              <a:t>“In </a:t>
            </a:r>
            <a:r>
              <a:rPr lang="en-US" dirty="0">
                <a:hlinkClick r:id="rId2" tooltip="Concurrency control"/>
              </a:rPr>
              <a:t>concurrency control</a:t>
            </a:r>
            <a:r>
              <a:rPr lang="en-US" dirty="0"/>
              <a:t> of </a:t>
            </a:r>
            <a:r>
              <a:rPr lang="en-US" dirty="0">
                <a:hlinkClick r:id="rId3" tooltip="Database"/>
              </a:rPr>
              <a:t>databases</a:t>
            </a:r>
            <a:r>
              <a:rPr lang="en-US" dirty="0"/>
              <a:t>, </a:t>
            </a:r>
            <a:r>
              <a:rPr lang="en-US" dirty="0">
                <a:hlinkClick r:id="rId4" tooltip="Transaction processing"/>
              </a:rPr>
              <a:t>transaction processing</a:t>
            </a:r>
            <a:r>
              <a:rPr lang="en-US" dirty="0"/>
              <a:t> (transaction management), and various </a:t>
            </a:r>
            <a:r>
              <a:rPr lang="en-US" dirty="0">
                <a:hlinkClick r:id="rId5" tooltip="Database transaction"/>
              </a:rPr>
              <a:t>transactional</a:t>
            </a:r>
            <a:r>
              <a:rPr lang="en-US" dirty="0"/>
              <a:t> applications (e.g., </a:t>
            </a:r>
            <a:r>
              <a:rPr lang="en-US" dirty="0">
                <a:hlinkClick r:id="rId6" tooltip="Transactional memory"/>
              </a:rPr>
              <a:t>transactional memory</a:t>
            </a:r>
            <a:r>
              <a:rPr lang="en-US" baseline="30000" dirty="0">
                <a:hlinkClick r:id="rId7"/>
              </a:rPr>
              <a:t>[3]</a:t>
            </a:r>
            <a:r>
              <a:rPr lang="en-US" dirty="0"/>
              <a:t> and </a:t>
            </a:r>
            <a:r>
              <a:rPr lang="en-US" dirty="0">
                <a:hlinkClick r:id="rId8" tooltip="Software transactional memory"/>
              </a:rPr>
              <a:t>software transactional memory</a:t>
            </a:r>
            <a:r>
              <a:rPr lang="en-US" dirty="0"/>
              <a:t>), both centralized and </a:t>
            </a:r>
            <a:r>
              <a:rPr lang="en-US" dirty="0">
                <a:hlinkClick r:id="rId9" tooltip="Distributed computing"/>
              </a:rPr>
              <a:t>distributed</a:t>
            </a:r>
            <a:r>
              <a:rPr lang="en-US" dirty="0"/>
              <a:t>, a transaction </a:t>
            </a:r>
            <a:r>
              <a:rPr lang="en-US" dirty="0">
                <a:hlinkClick r:id="rId10" tooltip="Schedule (computer science)"/>
              </a:rPr>
              <a:t>schedule</a:t>
            </a:r>
            <a:r>
              <a:rPr lang="en-US" dirty="0"/>
              <a:t> is </a:t>
            </a:r>
            <a:r>
              <a:rPr lang="en-US" b="1" dirty="0"/>
              <a:t>serializable</a:t>
            </a:r>
            <a:r>
              <a:rPr lang="en-US" dirty="0"/>
              <a:t> if its outcome (e.g., the resulting database state) is equal to the outcome of its transactions executed serially, i.e. without overlapping in time. Transactions are normally executed concurrently (they overlap), since this is the most efficient way. </a:t>
            </a:r>
            <a:r>
              <a:rPr lang="en-US" dirty="0" err="1"/>
              <a:t>Serializability</a:t>
            </a:r>
            <a:r>
              <a:rPr lang="en-US" dirty="0"/>
              <a:t> is the major correctness criterion for concurrent transactions' executions. It is considered the highest level of </a:t>
            </a:r>
            <a:r>
              <a:rPr lang="en-US" dirty="0">
                <a:hlinkClick r:id="rId11" tooltip="Isolation (computer science)"/>
              </a:rPr>
              <a:t>isolation</a:t>
            </a:r>
            <a:r>
              <a:rPr lang="en-US" dirty="0"/>
              <a:t> between </a:t>
            </a:r>
            <a:r>
              <a:rPr lang="en-US" dirty="0">
                <a:hlinkClick r:id="rId5" tooltip="Database transaction"/>
              </a:rPr>
              <a:t>transactions</a:t>
            </a:r>
            <a:r>
              <a:rPr lang="en-US" dirty="0"/>
              <a:t>, and plays an essential role in </a:t>
            </a:r>
            <a:r>
              <a:rPr lang="en-US" dirty="0">
                <a:hlinkClick r:id="rId2" tooltip="Concurrency control"/>
              </a:rPr>
              <a:t>concurrency control</a:t>
            </a:r>
            <a:r>
              <a:rPr lang="en-US" dirty="0"/>
              <a:t>. As such it is supported in all general purpose database systems.”</a:t>
            </a:r>
            <a:br>
              <a:rPr lang="en-US" dirty="0"/>
            </a:br>
            <a:r>
              <a:rPr lang="en-US" dirty="0"/>
              <a:t>(https://</a:t>
            </a:r>
            <a:r>
              <a:rPr lang="en-US" dirty="0" err="1"/>
              <a:t>en.wikipedia.org</a:t>
            </a:r>
            <a:r>
              <a:rPr lang="en-US" dirty="0"/>
              <a:t>/wiki/</a:t>
            </a:r>
            <a:r>
              <a:rPr lang="en-US" dirty="0" err="1"/>
              <a:t>Serializability</a:t>
            </a:r>
            <a:r>
              <a:rPr lang="en-US" dirty="0"/>
              <a:t>) </a:t>
            </a:r>
          </a:p>
        </p:txBody>
      </p:sp>
      <p:sp>
        <p:nvSpPr>
          <p:cNvPr id="2" name="Title 1"/>
          <p:cNvSpPr>
            <a:spLocks noGrp="1"/>
          </p:cNvSpPr>
          <p:nvPr>
            <p:ph type="title"/>
          </p:nvPr>
        </p:nvSpPr>
        <p:spPr/>
        <p:txBody>
          <a:bodyPr/>
          <a:lstStyle/>
          <a:p>
            <a:r>
              <a:rPr lang="en-US" dirty="0" err="1"/>
              <a:t>Serializability</a:t>
            </a:r>
            <a:endParaRPr lang="en-US" dirty="0"/>
          </a:p>
        </p:txBody>
      </p:sp>
    </p:spTree>
    <p:extLst>
      <p:ext uri="{BB962C8B-B14F-4D97-AF65-F5344CB8AC3E}">
        <p14:creationId xmlns:p14="http://schemas.microsoft.com/office/powerpoint/2010/main" val="26486784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152400" y="590550"/>
            <a:ext cx="3581400" cy="4038600"/>
          </a:xfrm>
        </p:spPr>
        <p:txBody>
          <a:bodyPr>
            <a:normAutofit/>
          </a:bodyPr>
          <a:lstStyle/>
          <a:p>
            <a:pPr>
              <a:lnSpc>
                <a:spcPct val="110000"/>
              </a:lnSpc>
              <a:spcBef>
                <a:spcPts val="0"/>
              </a:spcBef>
            </a:pPr>
            <a:r>
              <a:rPr lang="en-US" sz="1800" dirty="0"/>
              <a:t>Consistency</a:t>
            </a:r>
          </a:p>
          <a:p>
            <a:pPr marL="685800" lvl="2" indent="0">
              <a:lnSpc>
                <a:spcPct val="110000"/>
              </a:lnSpc>
              <a:spcBef>
                <a:spcPts val="0"/>
              </a:spcBef>
              <a:buNone/>
            </a:pPr>
            <a:r>
              <a:rPr lang="en-US" sz="1400" dirty="0"/>
              <a:t>Every read receives the most recent write or an error.</a:t>
            </a:r>
          </a:p>
          <a:p>
            <a:pPr marL="685800" lvl="2" indent="0">
              <a:lnSpc>
                <a:spcPct val="110000"/>
              </a:lnSpc>
              <a:spcBef>
                <a:spcPts val="0"/>
              </a:spcBef>
              <a:buNone/>
            </a:pPr>
            <a:endParaRPr lang="en-US" sz="1400" dirty="0"/>
          </a:p>
          <a:p>
            <a:pPr marL="290512" indent="-285750">
              <a:lnSpc>
                <a:spcPct val="110000"/>
              </a:lnSpc>
              <a:spcBef>
                <a:spcPts val="0"/>
              </a:spcBef>
            </a:pPr>
            <a:r>
              <a:rPr lang="en-US" sz="1800" dirty="0"/>
              <a:t>Availability</a:t>
            </a:r>
          </a:p>
          <a:p>
            <a:pPr marL="685800" lvl="2" indent="0">
              <a:lnSpc>
                <a:spcPct val="110000"/>
              </a:lnSpc>
              <a:spcBef>
                <a:spcPts val="0"/>
              </a:spcBef>
              <a:buNone/>
            </a:pPr>
            <a:r>
              <a:rPr lang="en-US" sz="1400" dirty="0"/>
              <a:t>Every request receives a (non-error) response – without guarantee that it contains the most recent write.</a:t>
            </a:r>
          </a:p>
          <a:p>
            <a:pPr marL="685800" lvl="2" indent="0">
              <a:lnSpc>
                <a:spcPct val="110000"/>
              </a:lnSpc>
              <a:spcBef>
                <a:spcPts val="0"/>
              </a:spcBef>
              <a:buNone/>
            </a:pPr>
            <a:endParaRPr lang="en-US" sz="1400" dirty="0"/>
          </a:p>
          <a:p>
            <a:pPr marL="290512" indent="-285750">
              <a:lnSpc>
                <a:spcPct val="110000"/>
              </a:lnSpc>
              <a:spcBef>
                <a:spcPts val="0"/>
              </a:spcBef>
            </a:pPr>
            <a:r>
              <a:rPr lang="en-US" sz="1800" dirty="0"/>
              <a:t>Partition Tolerance</a:t>
            </a:r>
          </a:p>
          <a:p>
            <a:pPr marL="685800" lvl="2" indent="0">
              <a:lnSpc>
                <a:spcPct val="110000"/>
              </a:lnSpc>
              <a:spcBef>
                <a:spcPts val="0"/>
              </a:spcBef>
              <a:buNone/>
            </a:pPr>
            <a:r>
              <a:rPr lang="en-US" sz="1400" dirty="0"/>
              <a:t>The system continues to operate despite an arbitrary number of messages being dropped (or delayed) by the network between nodes</a:t>
            </a:r>
          </a:p>
        </p:txBody>
      </p:sp>
      <p:sp>
        <p:nvSpPr>
          <p:cNvPr id="2" name="Title 1"/>
          <p:cNvSpPr>
            <a:spLocks noGrp="1"/>
          </p:cNvSpPr>
          <p:nvPr>
            <p:ph type="title"/>
          </p:nvPr>
        </p:nvSpPr>
        <p:spPr/>
        <p:txBody>
          <a:bodyPr/>
          <a:lstStyle/>
          <a:p>
            <a:r>
              <a:rPr lang="en-US" dirty="0"/>
              <a:t>CAP Theorem</a:t>
            </a:r>
          </a:p>
        </p:txBody>
      </p:sp>
      <p:pic>
        <p:nvPicPr>
          <p:cNvPr id="3" name="Picture 2"/>
          <p:cNvPicPr>
            <a:picLocks noChangeAspect="1"/>
          </p:cNvPicPr>
          <p:nvPr/>
        </p:nvPicPr>
        <p:blipFill>
          <a:blip r:embed="rId2"/>
          <a:stretch>
            <a:fillRect/>
          </a:stretch>
        </p:blipFill>
        <p:spPr>
          <a:xfrm>
            <a:off x="3982994" y="390071"/>
            <a:ext cx="5060302" cy="3819871"/>
          </a:xfrm>
          <a:prstGeom prst="rect">
            <a:avLst/>
          </a:prstGeom>
        </p:spPr>
      </p:pic>
    </p:spTree>
    <p:extLst>
      <p:ext uri="{BB962C8B-B14F-4D97-AF65-F5344CB8AC3E}">
        <p14:creationId xmlns:p14="http://schemas.microsoft.com/office/powerpoint/2010/main" val="33397316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b="1" dirty="0"/>
              <a:t>STRONG CONSISTENCY: </a:t>
            </a:r>
            <a:r>
              <a:rPr lang="en-US" dirty="0"/>
              <a:t>Strong consistency is a consistency model where all subsequent accesses to a distributed system will always return the updated value after the update.</a:t>
            </a:r>
          </a:p>
          <a:p>
            <a:r>
              <a:rPr lang="en-US" b="1" dirty="0"/>
              <a:t>WEAK CONSISTENCY:</a:t>
            </a:r>
            <a:r>
              <a:rPr lang="en-US" dirty="0"/>
              <a:t> It is a consistency model used in distributed computing where subsequent accesses might not always be returning the updated value. There might be inconsistent responses.</a:t>
            </a:r>
          </a:p>
          <a:p>
            <a:r>
              <a:rPr lang="en-US" b="1" dirty="0"/>
              <a:t>EVENTUAL CONSISTENCY: </a:t>
            </a:r>
            <a:r>
              <a:rPr lang="en-US" dirty="0"/>
              <a:t>Eventual consistency is a special type of weak consistency method which informally guarantees that, if no new updates are made to a given data item, eventually all accesses to that item will return the last updated value.</a:t>
            </a:r>
          </a:p>
        </p:txBody>
      </p:sp>
      <p:sp>
        <p:nvSpPr>
          <p:cNvPr id="2" name="Title 1"/>
          <p:cNvSpPr>
            <a:spLocks noGrp="1"/>
          </p:cNvSpPr>
          <p:nvPr>
            <p:ph type="title"/>
          </p:nvPr>
        </p:nvSpPr>
        <p:spPr/>
        <p:txBody>
          <a:bodyPr/>
          <a:lstStyle/>
          <a:p>
            <a:r>
              <a:rPr lang="en-US" dirty="0"/>
              <a:t>Consistency Models</a:t>
            </a:r>
          </a:p>
        </p:txBody>
      </p:sp>
    </p:spTree>
    <p:extLst>
      <p:ext uri="{BB962C8B-B14F-4D97-AF65-F5344CB8AC3E}">
        <p14:creationId xmlns:p14="http://schemas.microsoft.com/office/powerpoint/2010/main" val="4135660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109C257-1BE8-094E-A441-38926F6EA8A1}"/>
              </a:ext>
            </a:extLst>
          </p:cNvPr>
          <p:cNvSpPr>
            <a:spLocks noGrp="1"/>
          </p:cNvSpPr>
          <p:nvPr>
            <p:ph idx="1"/>
          </p:nvPr>
        </p:nvSpPr>
        <p:spPr>
          <a:xfrm>
            <a:off x="76200" y="552450"/>
            <a:ext cx="8991600" cy="4038600"/>
          </a:xfrm>
        </p:spPr>
        <p:txBody>
          <a:bodyPr/>
          <a:lstStyle/>
          <a:p>
            <a:pPr marL="0" indent="0">
              <a:spcBef>
                <a:spcPts val="0"/>
              </a:spcBef>
              <a:spcAft>
                <a:spcPts val="1000"/>
              </a:spcAft>
              <a:buNone/>
            </a:pPr>
            <a:r>
              <a:rPr lang="en-US" sz="1800" dirty="0"/>
              <a:t>Eventually-consistent services are often classified as providing BASE (Basically Available, Soft state, Eventual consistency) semantics, in contrast to traditional ACID (Atomicity, Consistency, Isolation, Durability) guarantees. Rough definitions of each term in BASE:</a:t>
            </a:r>
          </a:p>
          <a:p>
            <a:pPr>
              <a:spcBef>
                <a:spcPts val="0"/>
              </a:spcBef>
              <a:spcAft>
                <a:spcPts val="1000"/>
              </a:spcAft>
            </a:pPr>
            <a:r>
              <a:rPr lang="en-US" sz="1800" b="1" dirty="0"/>
              <a:t>Basically Available</a:t>
            </a:r>
            <a:r>
              <a:rPr lang="en-US" sz="1800" dirty="0"/>
              <a:t>: basic reading and writing operations are available as much as possible (using all nodes of a database cluster), but without any kind of consistency guarantees (the write may not persist after conflicts are reconciled, the read may not get the latest write)</a:t>
            </a:r>
          </a:p>
          <a:p>
            <a:pPr>
              <a:spcBef>
                <a:spcPts val="0"/>
              </a:spcBef>
              <a:spcAft>
                <a:spcPts val="1000"/>
              </a:spcAft>
            </a:pPr>
            <a:r>
              <a:rPr lang="en-US" sz="1800" b="1" dirty="0"/>
              <a:t>Soft state</a:t>
            </a:r>
            <a:r>
              <a:rPr lang="en-US" sz="1800" dirty="0"/>
              <a:t>: without consistency guarantees, after some amount of time, we only have some probability of knowing the state, since it may not yet have converged</a:t>
            </a:r>
          </a:p>
          <a:p>
            <a:pPr>
              <a:spcBef>
                <a:spcPts val="0"/>
              </a:spcBef>
              <a:spcAft>
                <a:spcPts val="1000"/>
              </a:spcAft>
            </a:pPr>
            <a:r>
              <a:rPr lang="en-US" sz="1800" b="1" dirty="0"/>
              <a:t>Eventually consistent</a:t>
            </a:r>
            <a:r>
              <a:rPr lang="en-US" sz="1800" dirty="0"/>
              <a:t>: If the system is functioning and we wait long enough after any given set of inputs, we will eventually be able to know what the state of the database is, and so any further reads will be consistent with our expectations</a:t>
            </a:r>
          </a:p>
          <a:p>
            <a:pPr>
              <a:spcBef>
                <a:spcPts val="0"/>
              </a:spcBef>
              <a:spcAft>
                <a:spcPts val="1000"/>
              </a:spcAft>
            </a:pPr>
            <a:endParaRPr lang="en-US" sz="1800" dirty="0"/>
          </a:p>
        </p:txBody>
      </p:sp>
      <p:sp>
        <p:nvSpPr>
          <p:cNvPr id="3" name="Title 2">
            <a:extLst>
              <a:ext uri="{FF2B5EF4-FFF2-40B4-BE49-F238E27FC236}">
                <a16:creationId xmlns:a16="http://schemas.microsoft.com/office/drawing/2014/main" id="{5BF747A6-039E-9444-BFCA-E36845FAF4EF}"/>
              </a:ext>
            </a:extLst>
          </p:cNvPr>
          <p:cNvSpPr>
            <a:spLocks noGrp="1"/>
          </p:cNvSpPr>
          <p:nvPr>
            <p:ph type="title"/>
          </p:nvPr>
        </p:nvSpPr>
        <p:spPr/>
        <p:txBody>
          <a:bodyPr/>
          <a:lstStyle/>
          <a:p>
            <a:r>
              <a:rPr lang="en-US" dirty="0"/>
              <a:t>BASE</a:t>
            </a:r>
          </a:p>
        </p:txBody>
      </p:sp>
    </p:spTree>
    <p:extLst>
      <p:ext uri="{BB962C8B-B14F-4D97-AF65-F5344CB8AC3E}">
        <p14:creationId xmlns:p14="http://schemas.microsoft.com/office/powerpoint/2010/main" val="307982348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Status xmlns="http://schemas.microsoft.com/sharepoint/v3/fields">Not Started</_Statu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0DE64AEEDD9B7A4D93545ACBE97D4615" ma:contentTypeVersion="2" ma:contentTypeDescription="Create a new document." ma:contentTypeScope="" ma:versionID="f49002b78e3a4a71b814eef46a983816">
  <xsd:schema xmlns:xsd="http://www.w3.org/2001/XMLSchema" xmlns:xs="http://www.w3.org/2001/XMLSchema" xmlns:p="http://schemas.microsoft.com/office/2006/metadata/properties" xmlns:ns2="http://schemas.microsoft.com/sharepoint/v3/fields" targetNamespace="http://schemas.microsoft.com/office/2006/metadata/properties" ma:root="true" ma:fieldsID="38f6db2dd0d9a0cf6a8dc37be32b365b" ns2:_="">
    <xsd:import namespace="http://schemas.microsoft.com/sharepoint/v3/fields"/>
    <xsd:element name="properties">
      <xsd:complexType>
        <xsd:sequence>
          <xsd:element name="documentManagement">
            <xsd:complexType>
              <xsd:all>
                <xsd:element ref="ns2:_Status" minOccurs="0"/>
                <xsd:element ref="ns2: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8" nillable="true" ma:displayName="Status" ma:default="Not Started" ma:internalName="_Status">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element name="_Version" ma:index="9"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ma:displayName="Status"/>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B6F2769-7194-4217-93D3-3AF3A4742282}">
  <ds:schemaRefs>
    <ds:schemaRef ds:uri="http://schemas.microsoft.com/office/2006/metadata/properties"/>
    <ds:schemaRef ds:uri="http://schemas.microsoft.com/sharepoint/v3/fields"/>
    <ds:schemaRef ds:uri="http://schemas.microsoft.com/office/infopath/2007/PartnerControls"/>
    <ds:schemaRef ds:uri="http://schemas.microsoft.com/office/2006/documentManagement/types"/>
    <ds:schemaRef ds:uri="http://purl.org/dc/dcmitype/"/>
    <ds:schemaRef ds:uri="http://purl.org/dc/terms/"/>
    <ds:schemaRef ds:uri="http://purl.org/dc/elements/1.1/"/>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E4214858-785C-42F7-BE66-6D0E79395F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7D2A1B0-FF3E-4009-940D-AED0EB70AA2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FNEMasterTemplateForThemePreview.pptx</Template>
  <TotalTime>68691</TotalTime>
  <Words>2087</Words>
  <Application>Microsoft Macintosh PowerPoint</Application>
  <PresentationFormat>On-screen Show (16:9)</PresentationFormat>
  <Paragraphs>189</Paragraphs>
  <Slides>33</Slides>
  <Notes>13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33</vt:i4>
      </vt:variant>
    </vt:vector>
  </HeadingPairs>
  <TitlesOfParts>
    <vt:vector size="42" baseType="lpstr">
      <vt:lpstr>Arial</vt:lpstr>
      <vt:lpstr>Calibri</vt:lpstr>
      <vt:lpstr>Century Schoolbook</vt:lpstr>
      <vt:lpstr>Helvetica Neue Light</vt:lpstr>
      <vt:lpstr>Museo For Dell</vt:lpstr>
      <vt:lpstr>Museo Sans For Dell</vt:lpstr>
      <vt:lpstr>Stencil</vt:lpstr>
      <vt:lpstr>Wingdings</vt:lpstr>
      <vt:lpstr>Office Theme</vt:lpstr>
      <vt:lpstr>PowerPoint Presentation</vt:lpstr>
      <vt:lpstr>PowerPoint Presentation</vt:lpstr>
      <vt:lpstr>PowerPoint Presentation</vt:lpstr>
      <vt:lpstr>Core Transaction Concept is ACID Properties</vt:lpstr>
      <vt:lpstr>ACID Properties (httpwww.tutorialspoint.com/dbms/dbms_transaction.htm)</vt:lpstr>
      <vt:lpstr>Serializability</vt:lpstr>
      <vt:lpstr>CAP Theorem</vt:lpstr>
      <vt:lpstr>Consistency Models</vt:lpstr>
      <vt:lpstr>BASE</vt:lpstr>
      <vt:lpstr>Eventual Consistency</vt:lpstr>
      <vt:lpstr>ACID – BASE (Simplistic Comparison)</vt:lpstr>
      <vt:lpstr>Approaches to Scalability</vt:lpstr>
      <vt:lpstr>Disk Architecture for Scale-Out</vt:lpstr>
      <vt:lpstr>Shared Nothing, Scale-Out</vt:lpstr>
      <vt:lpstr>PowerPoint Presentation</vt:lpstr>
      <vt:lpstr>PowerPoint Presentation</vt:lpstr>
      <vt:lpstr>DynamoDB Data Model</vt:lpstr>
      <vt:lpstr>DynamoDB</vt:lpstr>
      <vt:lpstr>DynamoDB Hashing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REST and Isolation: Read then Update Conflict</vt:lpstr>
      <vt:lpstr>Isolation/Concurrency Control</vt:lpstr>
      <vt:lpstr>Conditional Operations</vt:lpstr>
      <vt:lpstr>PowerPoint Presentation</vt:lpstr>
      <vt:lpstr>CloudFront</vt:lpstr>
      <vt:lpstr>Overall Architecture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FileNewTemplate</dc:title>
  <dc:creator>Diana</dc:creator>
  <cp:lastModifiedBy>Donald Ferguson</cp:lastModifiedBy>
  <cp:revision>594</cp:revision>
  <cp:lastPrinted>2018-11-15T21:01:50Z</cp:lastPrinted>
  <dcterms:created xsi:type="dcterms:W3CDTF">2010-04-12T23:12:02Z</dcterms:created>
  <dcterms:modified xsi:type="dcterms:W3CDTF">2021-10-28T20:15:03Z</dcterms:modified>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ies>
</file>